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 id="2147483657" r:id="rId2"/>
    <p:sldMasterId id="2147483654" r:id="rId3"/>
  </p:sldMasterIdLst>
  <p:notesMasterIdLst>
    <p:notesMasterId r:id="rId19"/>
  </p:notesMasterIdLst>
  <p:handoutMasterIdLst>
    <p:handoutMasterId r:id="rId20"/>
  </p:handoutMasterIdLst>
  <p:sldIdLst>
    <p:sldId id="266" r:id="rId4"/>
    <p:sldId id="496" r:id="rId5"/>
    <p:sldId id="493" r:id="rId6"/>
    <p:sldId id="510" r:id="rId7"/>
    <p:sldId id="511" r:id="rId8"/>
    <p:sldId id="497" r:id="rId9"/>
    <p:sldId id="498" r:id="rId10"/>
    <p:sldId id="512" r:id="rId11"/>
    <p:sldId id="509" r:id="rId12"/>
    <p:sldId id="502" r:id="rId13"/>
    <p:sldId id="513" r:id="rId14"/>
    <p:sldId id="505" r:id="rId15"/>
    <p:sldId id="506" r:id="rId16"/>
    <p:sldId id="507" r:id="rId17"/>
    <p:sldId id="5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8A9"/>
    <a:srgbClr val="FF4081"/>
    <a:srgbClr val="F5F5F5"/>
    <a:srgbClr val="5F71B1"/>
    <a:srgbClr val="3E50B4"/>
    <a:srgbClr val="303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71180" autoAdjust="0"/>
  </p:normalViewPr>
  <p:slideViewPr>
    <p:cSldViewPr snapToGrid="0" showGuides="1">
      <p:cViewPr varScale="1">
        <p:scale>
          <a:sx n="81" d="100"/>
          <a:sy n="81" d="100"/>
        </p:scale>
        <p:origin x="1506" y="96"/>
      </p:cViewPr>
      <p:guideLst>
        <p:guide pos="3840"/>
        <p:guide orient="horz" pos="2160"/>
      </p:guideLst>
    </p:cSldViewPr>
  </p:slideViewPr>
  <p:notesTextViewPr>
    <p:cViewPr>
      <p:scale>
        <a:sx n="75" d="100"/>
        <a:sy n="75"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l-NL"/>
              <a:t>Presentatie Ontwerp- en beheersplan Borssele II</a:t>
            </a:r>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271CEB-FE62-40A0-A81C-270B413A1707}" type="datetime4">
              <a:rPr lang="nl-NL" smtClean="0"/>
              <a:t>23 januari 2017</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nl-NL"/>
              <a:t>© Molenaar &amp; van Essen Research and Engineering</a:t>
            </a:r>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AA60ED-991A-4B3F-B413-AB53F90C23CA}" type="slidenum">
              <a:rPr lang="nl-NL" smtClean="0"/>
              <a:t>‹nr.›</a:t>
            </a:fld>
            <a:endParaRPr lang="nl-NL"/>
          </a:p>
        </p:txBody>
      </p:sp>
    </p:spTree>
    <p:extLst>
      <p:ext uri="{BB962C8B-B14F-4D97-AF65-F5344CB8AC3E}">
        <p14:creationId xmlns:p14="http://schemas.microsoft.com/office/powerpoint/2010/main" val="401630137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nl-NL"/>
              <a:t>Presentatie Ontwerp- en beheersplan Borssele II</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E8F38-5D80-45BF-86D4-F646CEE997C1}" type="datetime4">
              <a:rPr lang="nl-NL" smtClean="0"/>
              <a:t>23 januari 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Molenaar &amp; van Essen Research and Engineering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503B6-F4CD-DE49-AB30-479371E8558D}" type="slidenum">
              <a:rPr lang="en-US" smtClean="0"/>
              <a:t>‹nr.›</a:t>
            </a:fld>
            <a:endParaRPr lang="en-US"/>
          </a:p>
        </p:txBody>
      </p:sp>
    </p:spTree>
    <p:extLst>
      <p:ext uri="{BB962C8B-B14F-4D97-AF65-F5344CB8AC3E}">
        <p14:creationId xmlns:p14="http://schemas.microsoft.com/office/powerpoint/2010/main" val="827385948"/>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(Dames </a:t>
            </a:r>
            <a:r>
              <a:rPr lang="en-US" dirty="0" err="1"/>
              <a:t>en</a:t>
            </a:r>
            <a:r>
              <a:rPr lang="en-US" dirty="0"/>
              <a:t>) </a:t>
            </a:r>
            <a:r>
              <a:rPr lang="en-US" dirty="0" err="1"/>
              <a:t>heren</a:t>
            </a:r>
            <a:r>
              <a:rPr lang="en-US" dirty="0"/>
              <a:t>: </a:t>
            </a:r>
            <a:r>
              <a:rPr lang="en-US" dirty="0" err="1"/>
              <a:t>hartelijk</a:t>
            </a:r>
            <a:r>
              <a:rPr lang="en-US" dirty="0"/>
              <a:t> </a:t>
            </a:r>
            <a:r>
              <a:rPr lang="en-US" dirty="0" err="1"/>
              <a:t>welkom</a:t>
            </a:r>
            <a:r>
              <a:rPr lang="en-US" dirty="0"/>
              <a:t> </a:t>
            </a:r>
            <a:r>
              <a:rPr lang="en-US" dirty="0" err="1"/>
              <a:t>allemaal</a:t>
            </a:r>
            <a:r>
              <a:rPr lang="en-US" baseline="0" dirty="0"/>
              <a:t> </a:t>
            </a:r>
            <a:r>
              <a:rPr lang="en-US" baseline="0" dirty="0" err="1"/>
              <a:t>namens</a:t>
            </a:r>
            <a:r>
              <a:rPr lang="en-US" baseline="0" dirty="0"/>
              <a:t> </a:t>
            </a:r>
            <a:r>
              <a:rPr lang="en-US" baseline="0" dirty="0" err="1"/>
              <a:t>mijn</a:t>
            </a:r>
            <a:r>
              <a:rPr lang="en-US" baseline="0" dirty="0"/>
              <a:t> </a:t>
            </a:r>
            <a:r>
              <a:rPr lang="en-US" baseline="0" dirty="0" err="1"/>
              <a:t>collega</a:t>
            </a:r>
            <a:r>
              <a:rPr lang="en-US" baseline="0" dirty="0"/>
              <a:t> </a:t>
            </a:r>
            <a:r>
              <a:rPr lang="en-US" baseline="0" dirty="0" err="1"/>
              <a:t>Martijn</a:t>
            </a:r>
            <a:r>
              <a:rPr lang="en-US" baseline="0" dirty="0"/>
              <a:t> van Essen </a:t>
            </a:r>
            <a:r>
              <a:rPr lang="en-US" baseline="0" dirty="0" err="1"/>
              <a:t>en</a:t>
            </a:r>
            <a:r>
              <a:rPr lang="en-US" baseline="0" dirty="0"/>
              <a:t> </a:t>
            </a:r>
            <a:r>
              <a:rPr lang="en-US" baseline="0" dirty="0" err="1"/>
              <a:t>ik</a:t>
            </a:r>
            <a:r>
              <a:rPr lang="en-US" baseline="0" dirty="0"/>
              <a:t>, Ricardo Molenaar,  van Molenaar &amp; van Essen – Research and Engineering. </a:t>
            </a:r>
          </a:p>
          <a:p>
            <a:pPr marL="0" indent="0">
              <a:buFontTx/>
              <a:buNone/>
            </a:pPr>
            <a:r>
              <a:rPr lang="en-US" baseline="0" dirty="0"/>
              <a:t> </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a:p>
        </p:txBody>
      </p:sp>
      <p:sp>
        <p:nvSpPr>
          <p:cNvPr id="5" name="Tijdelijke aanduiding voor datum 4"/>
          <p:cNvSpPr>
            <a:spLocks noGrp="1"/>
          </p:cNvSpPr>
          <p:nvPr>
            <p:ph type="dt" idx="11"/>
          </p:nvPr>
        </p:nvSpPr>
        <p:spPr/>
        <p:txBody>
          <a:bodyPr/>
          <a:lstStyle/>
          <a:p>
            <a:fld id="{EE5334D7-EAE7-41CE-9F5D-10E3FCEAE195}"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226723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Om het </a:t>
            </a:r>
            <a:r>
              <a:rPr lang="en-US" baseline="0" dirty="0" err="1"/>
              <a:t>beheersplan</a:t>
            </a:r>
            <a:r>
              <a:rPr lang="en-US" baseline="0" dirty="0"/>
              <a:t> </a:t>
            </a:r>
            <a:r>
              <a:rPr lang="en-US" baseline="0" dirty="0" err="1"/>
              <a:t>samen</a:t>
            </a:r>
            <a:r>
              <a:rPr lang="en-US" baseline="0" dirty="0"/>
              <a:t> </a:t>
            </a:r>
            <a:r>
              <a:rPr lang="en-US" baseline="0" dirty="0" err="1"/>
              <a:t>te</a:t>
            </a:r>
            <a:r>
              <a:rPr lang="en-US" baseline="0" dirty="0"/>
              <a:t> </a:t>
            </a:r>
            <a:r>
              <a:rPr lang="en-US" baseline="0" dirty="0" err="1"/>
              <a:t>stellen</a:t>
            </a:r>
            <a:r>
              <a:rPr lang="en-US" baseline="0" dirty="0"/>
              <a:t> is </a:t>
            </a:r>
            <a:r>
              <a:rPr lang="en-US" baseline="0" dirty="0" err="1"/>
              <a:t>eerst</a:t>
            </a:r>
            <a:r>
              <a:rPr lang="en-US" baseline="0" dirty="0"/>
              <a:t> </a:t>
            </a:r>
            <a:r>
              <a:rPr lang="en-US" baseline="0" dirty="0" err="1"/>
              <a:t>een</a:t>
            </a:r>
            <a:r>
              <a:rPr lang="en-US" baseline="0" dirty="0"/>
              <a:t> </a:t>
            </a:r>
            <a:r>
              <a:rPr lang="en-US" baseline="0" dirty="0" err="1"/>
              <a:t>analyse</a:t>
            </a:r>
            <a:r>
              <a:rPr lang="en-US" baseline="0" dirty="0"/>
              <a:t> </a:t>
            </a:r>
            <a:r>
              <a:rPr lang="en-US" baseline="0" dirty="0" err="1"/>
              <a:t>uitgevoerd</a:t>
            </a:r>
            <a:r>
              <a:rPr lang="en-US" baseline="0" dirty="0"/>
              <a:t>, </a:t>
            </a:r>
            <a:r>
              <a:rPr lang="en-US" baseline="0" dirty="0" err="1"/>
              <a:t>waaruit</a:t>
            </a:r>
            <a:r>
              <a:rPr lang="en-US" baseline="0" dirty="0"/>
              <a:t> </a:t>
            </a:r>
            <a:r>
              <a:rPr lang="en-US" baseline="0" dirty="0" err="1"/>
              <a:t>actiepunten</a:t>
            </a:r>
            <a:r>
              <a:rPr lang="en-US" baseline="0" dirty="0"/>
              <a:t> </a:t>
            </a:r>
            <a:r>
              <a:rPr lang="en-US" baseline="0" dirty="0" err="1"/>
              <a:t>zijn</a:t>
            </a:r>
            <a:r>
              <a:rPr lang="en-US" baseline="0" dirty="0"/>
              <a:t> </a:t>
            </a:r>
            <a:r>
              <a:rPr lang="en-US" baseline="0" dirty="0" err="1"/>
              <a:t>gekomen</a:t>
            </a:r>
            <a:r>
              <a:rPr lang="en-US" baseline="0" dirty="0"/>
              <a:t>. </a:t>
            </a:r>
            <a:r>
              <a:rPr lang="en-US" baseline="0" dirty="0" err="1"/>
              <a:t>Deze</a:t>
            </a:r>
            <a:r>
              <a:rPr lang="en-US" baseline="0" dirty="0"/>
              <a:t> </a:t>
            </a:r>
            <a:r>
              <a:rPr lang="en-US" baseline="0" dirty="0" err="1"/>
              <a:t>actiepunten</a:t>
            </a:r>
            <a:r>
              <a:rPr lang="en-US" baseline="0" dirty="0"/>
              <a:t> </a:t>
            </a:r>
            <a:r>
              <a:rPr lang="en-US" baseline="0" dirty="0" err="1"/>
              <a:t>worden</a:t>
            </a:r>
            <a:r>
              <a:rPr lang="en-US" baseline="0" dirty="0"/>
              <a:t> </a:t>
            </a:r>
            <a:r>
              <a:rPr lang="en-US" baseline="0" dirty="0" err="1"/>
              <a:t>hierna</a:t>
            </a:r>
            <a:r>
              <a:rPr lang="en-US" baseline="0" dirty="0"/>
              <a:t> </a:t>
            </a:r>
            <a:r>
              <a:rPr lang="en-US" baseline="0" dirty="0" err="1"/>
              <a:t>behandeld</a:t>
            </a:r>
            <a:r>
              <a:rPr lang="en-US" baseline="0" dirty="0"/>
              <a:t>.</a:t>
            </a:r>
          </a:p>
          <a:p>
            <a:pPr marL="171450" indent="-171450">
              <a:buFontTx/>
              <a:buChar char="-"/>
            </a:pPr>
            <a:r>
              <a:rPr lang="en-US" baseline="0" dirty="0" err="1"/>
              <a:t>Er</a:t>
            </a:r>
            <a:r>
              <a:rPr lang="en-US" baseline="0" dirty="0"/>
              <a:t> </a:t>
            </a:r>
            <a:r>
              <a:rPr lang="en-US" baseline="0" dirty="0" err="1"/>
              <a:t>dienen</a:t>
            </a:r>
            <a:r>
              <a:rPr lang="en-US" baseline="0" dirty="0"/>
              <a:t> </a:t>
            </a:r>
            <a:r>
              <a:rPr lang="en-US" baseline="0" dirty="0" err="1"/>
              <a:t>eens</a:t>
            </a:r>
            <a:r>
              <a:rPr lang="en-US" baseline="0" dirty="0"/>
              <a:t> per twee </a:t>
            </a:r>
            <a:r>
              <a:rPr lang="en-US" baseline="0" dirty="0" err="1"/>
              <a:t>jaar</a:t>
            </a:r>
            <a:r>
              <a:rPr lang="en-US" baseline="0" dirty="0"/>
              <a:t> </a:t>
            </a:r>
            <a:r>
              <a:rPr lang="en-US" baseline="0" dirty="0" err="1"/>
              <a:t>volledige</a:t>
            </a:r>
            <a:r>
              <a:rPr lang="en-US" baseline="0" dirty="0"/>
              <a:t> </a:t>
            </a:r>
            <a:r>
              <a:rPr lang="en-US" baseline="0" dirty="0" err="1"/>
              <a:t>inwendige</a:t>
            </a:r>
            <a:r>
              <a:rPr lang="en-US" baseline="0" dirty="0"/>
              <a:t> </a:t>
            </a:r>
            <a:r>
              <a:rPr lang="en-US" baseline="0" dirty="0" err="1"/>
              <a:t>en</a:t>
            </a:r>
            <a:r>
              <a:rPr lang="en-US" baseline="0" dirty="0"/>
              <a:t> </a:t>
            </a:r>
            <a:r>
              <a:rPr lang="en-US" baseline="0" dirty="0" err="1"/>
              <a:t>uitwendige</a:t>
            </a:r>
            <a:r>
              <a:rPr lang="en-US" baseline="0" dirty="0"/>
              <a:t> </a:t>
            </a:r>
            <a:r>
              <a:rPr lang="en-US" baseline="0" dirty="0" err="1"/>
              <a:t>inspecties</a:t>
            </a:r>
            <a:r>
              <a:rPr lang="en-US" baseline="0" dirty="0"/>
              <a:t> </a:t>
            </a:r>
            <a:r>
              <a:rPr lang="en-US" baseline="0" dirty="0" err="1"/>
              <a:t>te</a:t>
            </a:r>
            <a:r>
              <a:rPr lang="en-US" baseline="0" dirty="0"/>
              <a:t> </a:t>
            </a:r>
            <a:r>
              <a:rPr lang="en-US" baseline="0" dirty="0" err="1"/>
              <a:t>worden</a:t>
            </a:r>
            <a:r>
              <a:rPr lang="en-US" baseline="0" dirty="0"/>
              <a:t> </a:t>
            </a:r>
            <a:r>
              <a:rPr lang="en-US" baseline="0" dirty="0" err="1"/>
              <a:t>uitgevoerd</a:t>
            </a:r>
            <a:r>
              <a:rPr lang="en-US" baseline="0" dirty="0"/>
              <a:t>. </a:t>
            </a:r>
            <a:r>
              <a:rPr lang="en-US" baseline="0" dirty="0" err="1"/>
              <a:t>Hierbij</a:t>
            </a:r>
            <a:r>
              <a:rPr lang="en-US" baseline="0" dirty="0"/>
              <a:t> </a:t>
            </a:r>
            <a:r>
              <a:rPr lang="en-US" baseline="0" dirty="0" err="1"/>
              <a:t>worden</a:t>
            </a:r>
            <a:r>
              <a:rPr lang="en-US" baseline="0" dirty="0"/>
              <a:t> </a:t>
            </a:r>
            <a:r>
              <a:rPr lang="en-US" baseline="0" dirty="0" err="1"/>
              <a:t>ook</a:t>
            </a:r>
            <a:r>
              <a:rPr lang="en-US" baseline="0" dirty="0"/>
              <a:t> </a:t>
            </a:r>
            <a:r>
              <a:rPr lang="en-US" baseline="0" dirty="0" err="1"/>
              <a:t>kabelinspecties</a:t>
            </a:r>
            <a:r>
              <a:rPr lang="en-US" baseline="0" dirty="0"/>
              <a:t> </a:t>
            </a:r>
            <a:r>
              <a:rPr lang="en-US" baseline="0" dirty="0" err="1"/>
              <a:t>uitgevoerd</a:t>
            </a:r>
            <a:r>
              <a:rPr lang="en-US" baseline="0" dirty="0"/>
              <a:t>, </a:t>
            </a:r>
            <a:r>
              <a:rPr lang="en-US" baseline="0" dirty="0" err="1"/>
              <a:t>waarbij</a:t>
            </a:r>
            <a:r>
              <a:rPr lang="en-US" baseline="0" dirty="0"/>
              <a:t> </a:t>
            </a:r>
            <a:r>
              <a:rPr lang="en-US" baseline="0" dirty="0" err="1"/>
              <a:t>wordt</a:t>
            </a:r>
            <a:r>
              <a:rPr lang="en-US" baseline="0" dirty="0"/>
              <a:t> </a:t>
            </a:r>
            <a:r>
              <a:rPr lang="en-US" baseline="0" dirty="0" err="1"/>
              <a:t>bekeken</a:t>
            </a:r>
            <a:r>
              <a:rPr lang="en-US" baseline="0" dirty="0"/>
              <a:t> of de </a:t>
            </a:r>
            <a:r>
              <a:rPr lang="en-US" baseline="0" dirty="0" err="1"/>
              <a:t>kabels</a:t>
            </a:r>
            <a:r>
              <a:rPr lang="en-US" baseline="0" dirty="0"/>
              <a:t> nog </a:t>
            </a:r>
            <a:r>
              <a:rPr lang="en-US" baseline="0" dirty="0" err="1"/>
              <a:t>zijn</a:t>
            </a:r>
            <a:r>
              <a:rPr lang="en-US" baseline="0" dirty="0"/>
              <a:t> </a:t>
            </a:r>
            <a:r>
              <a:rPr lang="en-US" baseline="0" dirty="0" err="1"/>
              <a:t>ingegraven</a:t>
            </a:r>
            <a:r>
              <a:rPr lang="en-US" baseline="0" dirty="0"/>
              <a:t>. </a:t>
            </a:r>
          </a:p>
          <a:p>
            <a:pPr marL="171450" indent="-171450">
              <a:buFontTx/>
              <a:buChar char="-"/>
            </a:pPr>
            <a:r>
              <a:rPr lang="en-US" baseline="0" dirty="0"/>
              <a:t>In het </a:t>
            </a:r>
            <a:r>
              <a:rPr lang="en-US" baseline="0" dirty="0" err="1"/>
              <a:t>tussenliggende</a:t>
            </a:r>
            <a:r>
              <a:rPr lang="en-US" baseline="0" dirty="0"/>
              <a:t> </a:t>
            </a:r>
            <a:r>
              <a:rPr lang="en-US" baseline="0" dirty="0" err="1"/>
              <a:t>jaar</a:t>
            </a:r>
            <a:r>
              <a:rPr lang="en-US" baseline="0" dirty="0"/>
              <a:t> </a:t>
            </a:r>
            <a:r>
              <a:rPr lang="en-US" baseline="0" dirty="0" err="1"/>
              <a:t>wordt</a:t>
            </a:r>
            <a:r>
              <a:rPr lang="en-US" baseline="0" dirty="0"/>
              <a:t> </a:t>
            </a:r>
            <a:r>
              <a:rPr lang="en-US" baseline="0" dirty="0" err="1"/>
              <a:t>een</a:t>
            </a:r>
            <a:r>
              <a:rPr lang="en-US" baseline="0" dirty="0"/>
              <a:t> </a:t>
            </a:r>
            <a:r>
              <a:rPr lang="en-US" baseline="0" dirty="0" err="1"/>
              <a:t>uitwendige</a:t>
            </a:r>
            <a:r>
              <a:rPr lang="en-US" baseline="0" dirty="0"/>
              <a:t> </a:t>
            </a:r>
            <a:r>
              <a:rPr lang="en-US" baseline="0" dirty="0" err="1"/>
              <a:t>inspectie</a:t>
            </a:r>
            <a:r>
              <a:rPr lang="en-US" baseline="0" dirty="0"/>
              <a:t> </a:t>
            </a:r>
            <a:r>
              <a:rPr lang="en-US" baseline="0" dirty="0" err="1"/>
              <a:t>uitgevoerd</a:t>
            </a:r>
            <a:r>
              <a:rPr lang="en-US" baseline="0" dirty="0"/>
              <a:t> met </a:t>
            </a:r>
            <a:r>
              <a:rPr lang="en-US" baseline="0" dirty="0" err="1"/>
              <a:t>een</a:t>
            </a:r>
            <a:r>
              <a:rPr lang="en-US" baseline="0" dirty="0"/>
              <a:t> drone. </a:t>
            </a:r>
            <a:r>
              <a:rPr lang="en-US" baseline="0" dirty="0" err="1"/>
              <a:t>Dit</a:t>
            </a:r>
            <a:r>
              <a:rPr lang="en-US" baseline="0" dirty="0"/>
              <a:t> </a:t>
            </a:r>
            <a:r>
              <a:rPr lang="en-US" baseline="0" dirty="0" err="1"/>
              <a:t>zorgt</a:t>
            </a:r>
            <a:r>
              <a:rPr lang="en-US" baseline="0" dirty="0"/>
              <a:t> voor </a:t>
            </a:r>
            <a:r>
              <a:rPr lang="en-US" baseline="0" dirty="0" err="1"/>
              <a:t>een</a:t>
            </a:r>
            <a:r>
              <a:rPr lang="en-US" baseline="0" dirty="0"/>
              <a:t> </a:t>
            </a:r>
            <a:r>
              <a:rPr lang="en-US" baseline="0" dirty="0" err="1"/>
              <a:t>aanzienlijke</a:t>
            </a:r>
            <a:r>
              <a:rPr lang="en-US" baseline="0" dirty="0"/>
              <a:t> </a:t>
            </a:r>
            <a:r>
              <a:rPr lang="en-US" baseline="0" dirty="0" err="1"/>
              <a:t>kostenbeparing</a:t>
            </a:r>
            <a:r>
              <a:rPr lang="en-US" baseline="0" dirty="0"/>
              <a:t> </a:t>
            </a:r>
            <a:r>
              <a:rPr lang="en-US" baseline="0" dirty="0" err="1"/>
              <a:t>en</a:t>
            </a:r>
            <a:r>
              <a:rPr lang="en-US" baseline="0" dirty="0"/>
              <a:t> </a:t>
            </a:r>
            <a:r>
              <a:rPr lang="en-US" baseline="0" dirty="0" err="1"/>
              <a:t>inperking</a:t>
            </a:r>
            <a:r>
              <a:rPr lang="en-US" baseline="0" dirty="0"/>
              <a:t> van de </a:t>
            </a:r>
            <a:r>
              <a:rPr lang="en-US" baseline="0" dirty="0" err="1"/>
              <a:t>risico’s</a:t>
            </a:r>
            <a:r>
              <a:rPr lang="en-US" baseline="0" dirty="0"/>
              <a:t>. </a:t>
            </a:r>
          </a:p>
          <a:p>
            <a:pPr marL="171450" indent="-171450">
              <a:buFontTx/>
              <a:buChar char="-"/>
            </a:pPr>
            <a:r>
              <a:rPr lang="en-US" baseline="0" dirty="0" err="1"/>
              <a:t>Daarnaast</a:t>
            </a:r>
            <a:r>
              <a:rPr lang="en-US" baseline="0" dirty="0"/>
              <a:t> </a:t>
            </a:r>
            <a:r>
              <a:rPr lang="en-US" baseline="0" dirty="0" err="1"/>
              <a:t>zal</a:t>
            </a:r>
            <a:r>
              <a:rPr lang="en-US" baseline="0" dirty="0"/>
              <a:t> </a:t>
            </a:r>
            <a:r>
              <a:rPr lang="en-US" baseline="0" dirty="0" err="1"/>
              <a:t>er</a:t>
            </a:r>
            <a:r>
              <a:rPr lang="en-US" baseline="0" dirty="0"/>
              <a:t> </a:t>
            </a:r>
            <a:r>
              <a:rPr lang="en-US" baseline="0" dirty="0" err="1"/>
              <a:t>een</a:t>
            </a:r>
            <a:r>
              <a:rPr lang="en-US" baseline="0" dirty="0"/>
              <a:t> continue </a:t>
            </a:r>
            <a:r>
              <a:rPr lang="en-US" baseline="0" dirty="0" err="1"/>
              <a:t>conditiebewaking</a:t>
            </a:r>
            <a:r>
              <a:rPr lang="en-US" baseline="0" dirty="0"/>
              <a:t> </a:t>
            </a:r>
            <a:r>
              <a:rPr lang="en-US" baseline="0" dirty="0" err="1"/>
              <a:t>plaatsvinden</a:t>
            </a:r>
            <a:r>
              <a:rPr lang="en-US" baseline="0" dirty="0"/>
              <a:t> door middle van </a:t>
            </a:r>
            <a:r>
              <a:rPr lang="en-US" baseline="0" dirty="0" err="1"/>
              <a:t>sensoren</a:t>
            </a:r>
            <a:r>
              <a:rPr lang="en-US" baseline="0" dirty="0"/>
              <a:t> (</a:t>
            </a:r>
            <a:r>
              <a:rPr lang="en-US" baseline="0" dirty="0" err="1"/>
              <a:t>zie</a:t>
            </a:r>
            <a:r>
              <a:rPr lang="en-US" baseline="0" dirty="0"/>
              <a:t> </a:t>
            </a:r>
            <a:r>
              <a:rPr lang="en-US" baseline="0" dirty="0" err="1"/>
              <a:t>afbeelding</a:t>
            </a:r>
            <a:r>
              <a:rPr lang="en-US" baseline="0" dirty="0"/>
              <a:t>). </a:t>
            </a:r>
            <a:r>
              <a:rPr lang="en-US" baseline="0" dirty="0" err="1"/>
              <a:t>Hiermee</a:t>
            </a:r>
            <a:r>
              <a:rPr lang="en-US" baseline="0" dirty="0"/>
              <a:t> </a:t>
            </a:r>
            <a:r>
              <a:rPr lang="en-US" baseline="0" dirty="0" err="1"/>
              <a:t>kan</a:t>
            </a:r>
            <a:r>
              <a:rPr lang="en-US" baseline="0" dirty="0"/>
              <a:t> </a:t>
            </a:r>
            <a:r>
              <a:rPr lang="en-US" baseline="0" dirty="0" err="1"/>
              <a:t>slijtage</a:t>
            </a:r>
            <a:r>
              <a:rPr lang="en-US" baseline="0" dirty="0"/>
              <a:t> </a:t>
            </a:r>
            <a:r>
              <a:rPr lang="en-US" baseline="0" dirty="0" err="1"/>
              <a:t>en</a:t>
            </a:r>
            <a:r>
              <a:rPr lang="en-US" baseline="0" dirty="0"/>
              <a:t> </a:t>
            </a:r>
            <a:r>
              <a:rPr lang="en-US" baseline="0" dirty="0" err="1"/>
              <a:t>hieruit</a:t>
            </a:r>
            <a:r>
              <a:rPr lang="en-US" baseline="0" dirty="0"/>
              <a:t> </a:t>
            </a:r>
            <a:r>
              <a:rPr lang="en-US" baseline="0" dirty="0" err="1"/>
              <a:t>voorkomende</a:t>
            </a:r>
            <a:r>
              <a:rPr lang="en-US" baseline="0" dirty="0"/>
              <a:t> </a:t>
            </a:r>
            <a:r>
              <a:rPr lang="en-US" baseline="0" dirty="0" err="1"/>
              <a:t>defecten</a:t>
            </a:r>
            <a:r>
              <a:rPr lang="en-US" baseline="0" dirty="0"/>
              <a:t> </a:t>
            </a:r>
            <a:r>
              <a:rPr lang="en-US" baseline="0" dirty="0" err="1"/>
              <a:t>vroegtijdig</a:t>
            </a:r>
            <a:r>
              <a:rPr lang="en-US" baseline="0" dirty="0"/>
              <a:t> </a:t>
            </a:r>
            <a:r>
              <a:rPr lang="en-US" baseline="0" dirty="0" err="1"/>
              <a:t>worden</a:t>
            </a:r>
            <a:r>
              <a:rPr lang="en-US" baseline="0" dirty="0"/>
              <a:t> </a:t>
            </a:r>
            <a:r>
              <a:rPr lang="en-US" baseline="0" dirty="0" err="1"/>
              <a:t>waargenomen</a:t>
            </a:r>
            <a:r>
              <a:rPr lang="en-US" baseline="0" dirty="0"/>
              <a:t>. </a:t>
            </a:r>
          </a:p>
        </p:txBody>
      </p:sp>
      <p:sp>
        <p:nvSpPr>
          <p:cNvPr id="4" name="Slide Number Placeholder 3"/>
          <p:cNvSpPr>
            <a:spLocks noGrp="1"/>
          </p:cNvSpPr>
          <p:nvPr>
            <p:ph type="sldNum" sz="quarter" idx="10"/>
          </p:nvPr>
        </p:nvSpPr>
        <p:spPr/>
        <p:txBody>
          <a:bodyPr/>
          <a:lstStyle/>
          <a:p>
            <a:fld id="{250503B6-F4CD-DE49-AB30-479371E8558D}" type="slidenum">
              <a:rPr lang="en-US" smtClean="0"/>
              <a:t>10</a:t>
            </a:fld>
            <a:endParaRPr lang="en-US"/>
          </a:p>
        </p:txBody>
      </p:sp>
      <p:sp>
        <p:nvSpPr>
          <p:cNvPr id="5" name="Tijdelijke aanduiding voor datum 4"/>
          <p:cNvSpPr>
            <a:spLocks noGrp="1"/>
          </p:cNvSpPr>
          <p:nvPr>
            <p:ph type="dt" idx="11"/>
          </p:nvPr>
        </p:nvSpPr>
        <p:spPr/>
        <p:txBody>
          <a:bodyPr/>
          <a:lstStyle/>
          <a:p>
            <a:fld id="{2A619082-FDB7-4DDE-82E1-4B99EC91EFEB}"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1777969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Er</a:t>
            </a:r>
            <a:r>
              <a:rPr lang="en-US" baseline="0" dirty="0"/>
              <a:t> </a:t>
            </a:r>
            <a:r>
              <a:rPr lang="en-US" baseline="0" dirty="0" err="1"/>
              <a:t>zal</a:t>
            </a:r>
            <a:r>
              <a:rPr lang="en-US" baseline="0" dirty="0"/>
              <a:t> </a:t>
            </a:r>
            <a:r>
              <a:rPr lang="en-US" baseline="0" dirty="0" err="1"/>
              <a:t>preventief</a:t>
            </a:r>
            <a:r>
              <a:rPr lang="en-US" baseline="0" dirty="0"/>
              <a:t> </a:t>
            </a:r>
            <a:r>
              <a:rPr lang="en-US" baseline="0" dirty="0" err="1"/>
              <a:t>en</a:t>
            </a:r>
            <a:r>
              <a:rPr lang="en-US" baseline="0" dirty="0"/>
              <a:t> </a:t>
            </a:r>
            <a:r>
              <a:rPr lang="en-US" baseline="0" dirty="0" err="1"/>
              <a:t>correctief</a:t>
            </a:r>
            <a:r>
              <a:rPr lang="en-US" baseline="0" dirty="0"/>
              <a:t> </a:t>
            </a:r>
            <a:r>
              <a:rPr lang="en-US" baseline="0" dirty="0" err="1"/>
              <a:t>onderhoud</a:t>
            </a:r>
            <a:r>
              <a:rPr lang="en-US" baseline="0" dirty="0"/>
              <a:t> </a:t>
            </a:r>
            <a:r>
              <a:rPr lang="en-US" baseline="0" dirty="0" err="1"/>
              <a:t>worden</a:t>
            </a:r>
            <a:r>
              <a:rPr lang="en-US" baseline="0" dirty="0"/>
              <a:t> </a:t>
            </a:r>
            <a:r>
              <a:rPr lang="en-US" baseline="0" dirty="0" err="1"/>
              <a:t>uitgevoerd</a:t>
            </a:r>
            <a:r>
              <a:rPr lang="en-US" baseline="0" dirty="0"/>
              <a:t>, </a:t>
            </a:r>
            <a:r>
              <a:rPr lang="en-US" baseline="0" dirty="0" err="1"/>
              <a:t>hierbij</a:t>
            </a:r>
            <a:r>
              <a:rPr lang="en-US" baseline="0" dirty="0"/>
              <a:t> </a:t>
            </a:r>
            <a:r>
              <a:rPr lang="en-US" baseline="0" dirty="0" err="1"/>
              <a:t>zullen</a:t>
            </a:r>
            <a:r>
              <a:rPr lang="en-US" baseline="0" dirty="0"/>
              <a:t> de </a:t>
            </a:r>
            <a:r>
              <a:rPr lang="en-US" baseline="0" dirty="0" err="1"/>
              <a:t>volgende</a:t>
            </a:r>
            <a:r>
              <a:rPr lang="en-US" baseline="0" dirty="0"/>
              <a:t> </a:t>
            </a:r>
            <a:r>
              <a:rPr lang="en-US" baseline="0" dirty="0" err="1"/>
              <a:t>zaken</a:t>
            </a:r>
            <a:r>
              <a:rPr lang="en-US" baseline="0" dirty="0"/>
              <a:t> </a:t>
            </a:r>
            <a:r>
              <a:rPr lang="en-US" baseline="0" dirty="0" err="1"/>
              <a:t>aan</a:t>
            </a:r>
            <a:r>
              <a:rPr lang="en-US" baseline="0" dirty="0"/>
              <a:t> bod </a:t>
            </a:r>
            <a:r>
              <a:rPr lang="en-US" baseline="0" dirty="0" err="1"/>
              <a:t>komen</a:t>
            </a:r>
            <a:r>
              <a:rPr lang="en-US" baseline="0" dirty="0"/>
              <a:t>:</a:t>
            </a:r>
          </a:p>
          <a:p>
            <a:pPr marL="171450" indent="-171450">
              <a:buFontTx/>
              <a:buChar char="-"/>
            </a:pPr>
            <a:r>
              <a:rPr lang="en-US" baseline="0" dirty="0"/>
              <a:t>De </a:t>
            </a:r>
            <a:r>
              <a:rPr lang="en-US" baseline="0" dirty="0" err="1"/>
              <a:t>levensduur</a:t>
            </a:r>
            <a:r>
              <a:rPr lang="en-US" baseline="0" dirty="0"/>
              <a:t> van de </a:t>
            </a:r>
            <a:r>
              <a:rPr lang="en-US" baseline="0" dirty="0" err="1"/>
              <a:t>componenten</a:t>
            </a:r>
            <a:r>
              <a:rPr lang="en-US" baseline="0" dirty="0"/>
              <a:t> </a:t>
            </a:r>
            <a:r>
              <a:rPr lang="en-US" baseline="0" dirty="0" err="1"/>
              <a:t>zal</a:t>
            </a:r>
            <a:r>
              <a:rPr lang="en-US" baseline="0" dirty="0"/>
              <a:t> in </a:t>
            </a:r>
            <a:r>
              <a:rPr lang="en-US" baseline="0" dirty="0" err="1"/>
              <a:t>samenspraak</a:t>
            </a:r>
            <a:r>
              <a:rPr lang="en-US" baseline="0" dirty="0"/>
              <a:t> met de fabricant (Vestas) </a:t>
            </a:r>
            <a:r>
              <a:rPr lang="en-US" baseline="0" dirty="0" err="1"/>
              <a:t>worden</a:t>
            </a:r>
            <a:r>
              <a:rPr lang="en-US" baseline="0" dirty="0"/>
              <a:t> </a:t>
            </a:r>
            <a:r>
              <a:rPr lang="en-US" baseline="0" dirty="0" err="1"/>
              <a:t>bepaald</a:t>
            </a:r>
            <a:r>
              <a:rPr lang="en-US" baseline="0" dirty="0"/>
              <a:t>. </a:t>
            </a:r>
            <a:r>
              <a:rPr lang="en-US" baseline="0" dirty="0" err="1"/>
              <a:t>Hieruit</a:t>
            </a:r>
            <a:r>
              <a:rPr lang="en-US" baseline="0" dirty="0"/>
              <a:t> </a:t>
            </a:r>
            <a:r>
              <a:rPr lang="en-US" baseline="0" dirty="0" err="1"/>
              <a:t>zal</a:t>
            </a:r>
            <a:r>
              <a:rPr lang="en-US" baseline="0" dirty="0"/>
              <a:t> </a:t>
            </a:r>
            <a:r>
              <a:rPr lang="en-US" baseline="0" dirty="0" err="1"/>
              <a:t>een</a:t>
            </a:r>
            <a:r>
              <a:rPr lang="en-US" baseline="0" dirty="0"/>
              <a:t> </a:t>
            </a:r>
            <a:r>
              <a:rPr lang="en-US" baseline="0" dirty="0" err="1"/>
              <a:t>onderhoudsplan</a:t>
            </a:r>
            <a:r>
              <a:rPr lang="en-US" baseline="0" dirty="0"/>
              <a:t> </a:t>
            </a:r>
            <a:r>
              <a:rPr lang="en-US" baseline="0" dirty="0" err="1"/>
              <a:t>worden</a:t>
            </a:r>
            <a:r>
              <a:rPr lang="en-US" baseline="0" dirty="0"/>
              <a:t> </a:t>
            </a:r>
            <a:r>
              <a:rPr lang="en-US" baseline="0" dirty="0" err="1"/>
              <a:t>opgesteld</a:t>
            </a:r>
            <a:r>
              <a:rPr lang="en-US" baseline="0" dirty="0"/>
              <a:t>.</a:t>
            </a:r>
          </a:p>
          <a:p>
            <a:pPr marL="171450" indent="-171450">
              <a:buFontTx/>
              <a:buChar char="-"/>
            </a:pPr>
            <a:r>
              <a:rPr lang="en-US" baseline="0" dirty="0"/>
              <a:t>De </a:t>
            </a:r>
            <a:r>
              <a:rPr lang="en-US" baseline="0" dirty="0" err="1"/>
              <a:t>aanwezige</a:t>
            </a:r>
            <a:r>
              <a:rPr lang="en-US" baseline="0" dirty="0"/>
              <a:t> </a:t>
            </a:r>
            <a:r>
              <a:rPr lang="en-US" baseline="0" dirty="0" err="1"/>
              <a:t>tandwielkast</a:t>
            </a:r>
            <a:r>
              <a:rPr lang="en-US" baseline="0" dirty="0"/>
              <a:t> </a:t>
            </a:r>
            <a:r>
              <a:rPr lang="en-US" baseline="0" dirty="0" err="1"/>
              <a:t>zal</a:t>
            </a:r>
            <a:r>
              <a:rPr lang="en-US" baseline="0" dirty="0"/>
              <a:t> </a:t>
            </a:r>
            <a:r>
              <a:rPr lang="en-US" baseline="0" dirty="0" err="1"/>
              <a:t>binnen</a:t>
            </a:r>
            <a:r>
              <a:rPr lang="en-US" baseline="0" dirty="0"/>
              <a:t> 5-7 </a:t>
            </a:r>
            <a:r>
              <a:rPr lang="en-US" baseline="0" dirty="0" err="1"/>
              <a:t>jaar</a:t>
            </a:r>
            <a:r>
              <a:rPr lang="en-US" baseline="0" dirty="0"/>
              <a:t> </a:t>
            </a:r>
            <a:r>
              <a:rPr lang="en-US" baseline="0" dirty="0" err="1"/>
              <a:t>moeten</a:t>
            </a:r>
            <a:r>
              <a:rPr lang="en-US" baseline="0" dirty="0"/>
              <a:t> </a:t>
            </a:r>
            <a:r>
              <a:rPr lang="en-US" baseline="0" dirty="0" err="1"/>
              <a:t>worden</a:t>
            </a:r>
            <a:r>
              <a:rPr lang="en-US" baseline="0" dirty="0"/>
              <a:t> </a:t>
            </a:r>
            <a:r>
              <a:rPr lang="en-US" baseline="0" dirty="0" err="1"/>
              <a:t>vervangen</a:t>
            </a:r>
            <a:r>
              <a:rPr lang="en-US" baseline="0" dirty="0"/>
              <a:t>. De </a:t>
            </a:r>
            <a:r>
              <a:rPr lang="en-US" baseline="0" dirty="0" err="1"/>
              <a:t>exacte</a:t>
            </a:r>
            <a:r>
              <a:rPr lang="en-US" baseline="0" dirty="0"/>
              <a:t> </a:t>
            </a:r>
            <a:r>
              <a:rPr lang="en-US" baseline="0" dirty="0" err="1"/>
              <a:t>termijn</a:t>
            </a:r>
            <a:r>
              <a:rPr lang="en-US" baseline="0" dirty="0"/>
              <a:t> </a:t>
            </a:r>
            <a:r>
              <a:rPr lang="en-US" baseline="0" dirty="0" err="1"/>
              <a:t>zal</a:t>
            </a:r>
            <a:r>
              <a:rPr lang="en-US" baseline="0" dirty="0"/>
              <a:t> door </a:t>
            </a:r>
            <a:r>
              <a:rPr lang="en-US" baseline="0" dirty="0" err="1"/>
              <a:t>praktijktoetsing</a:t>
            </a:r>
            <a:r>
              <a:rPr lang="en-US" baseline="0" dirty="0"/>
              <a:t> </a:t>
            </a:r>
            <a:r>
              <a:rPr lang="en-US" baseline="0" dirty="0" err="1"/>
              <a:t>moeten</a:t>
            </a:r>
            <a:r>
              <a:rPr lang="en-US" baseline="0" dirty="0"/>
              <a:t> </a:t>
            </a:r>
            <a:r>
              <a:rPr lang="en-US" baseline="0" dirty="0" err="1"/>
              <a:t>worden</a:t>
            </a:r>
            <a:r>
              <a:rPr lang="en-US" baseline="0" dirty="0"/>
              <a:t> </a:t>
            </a:r>
            <a:r>
              <a:rPr lang="en-US" baseline="0" dirty="0" err="1"/>
              <a:t>bepaald</a:t>
            </a:r>
            <a:r>
              <a:rPr lang="en-US" baseline="0" dirty="0"/>
              <a:t>.</a:t>
            </a:r>
          </a:p>
          <a:p>
            <a:pPr marL="171450" indent="-171450">
              <a:buFontTx/>
              <a:buChar char="-"/>
            </a:pPr>
            <a:r>
              <a:rPr lang="en-US" baseline="0" dirty="0" err="1"/>
              <a:t>Er</a:t>
            </a:r>
            <a:r>
              <a:rPr lang="en-US" baseline="0" dirty="0"/>
              <a:t> </a:t>
            </a:r>
            <a:r>
              <a:rPr lang="en-US" baseline="0" dirty="0" err="1"/>
              <a:t>zijn</a:t>
            </a:r>
            <a:r>
              <a:rPr lang="en-US" baseline="0" dirty="0"/>
              <a:t> </a:t>
            </a:r>
            <a:r>
              <a:rPr lang="en-US" baseline="0" dirty="0" err="1"/>
              <a:t>reserveonderdelen</a:t>
            </a:r>
            <a:r>
              <a:rPr lang="en-US" baseline="0" dirty="0"/>
              <a:t> op land </a:t>
            </a:r>
            <a:r>
              <a:rPr lang="en-US" baseline="0" dirty="0" err="1"/>
              <a:t>aanwezig</a:t>
            </a:r>
            <a:r>
              <a:rPr lang="en-US" baseline="0" dirty="0"/>
              <a:t> </a:t>
            </a:r>
            <a:r>
              <a:rPr lang="en-US" baseline="0" dirty="0" err="1"/>
              <a:t>zijn</a:t>
            </a:r>
            <a:r>
              <a:rPr lang="en-US" baseline="0" dirty="0"/>
              <a:t> om direct </a:t>
            </a:r>
            <a:r>
              <a:rPr lang="en-US" baseline="0" dirty="0" err="1"/>
              <a:t>correctief</a:t>
            </a:r>
            <a:r>
              <a:rPr lang="en-US" baseline="0" dirty="0"/>
              <a:t> </a:t>
            </a:r>
            <a:r>
              <a:rPr lang="en-US" baseline="0" dirty="0" err="1"/>
              <a:t>onderhoud</a:t>
            </a:r>
            <a:r>
              <a:rPr lang="en-US" baseline="0" dirty="0"/>
              <a:t> </a:t>
            </a:r>
            <a:r>
              <a:rPr lang="en-US" baseline="0" dirty="0" err="1"/>
              <a:t>te</a:t>
            </a:r>
            <a:r>
              <a:rPr lang="en-US" baseline="0" dirty="0"/>
              <a:t> </a:t>
            </a:r>
            <a:r>
              <a:rPr lang="en-US" baseline="0" dirty="0" err="1"/>
              <a:t>kunnen</a:t>
            </a:r>
            <a:r>
              <a:rPr lang="en-US" baseline="0" dirty="0"/>
              <a:t> </a:t>
            </a:r>
            <a:r>
              <a:rPr lang="en-US" baseline="0" dirty="0" err="1"/>
              <a:t>uitvoeren</a:t>
            </a:r>
            <a:r>
              <a:rPr lang="en-US" baseline="0" dirty="0"/>
              <a:t>: </a:t>
            </a:r>
            <a:r>
              <a:rPr lang="en-US" baseline="0" dirty="0" err="1"/>
              <a:t>reserverekabel</a:t>
            </a:r>
            <a:r>
              <a:rPr lang="en-US" baseline="0" dirty="0"/>
              <a:t> 1 km, </a:t>
            </a:r>
            <a:r>
              <a:rPr lang="en-US" baseline="0" dirty="0" err="1"/>
              <a:t>sensoren</a:t>
            </a:r>
            <a:r>
              <a:rPr lang="en-US" baseline="0" dirty="0"/>
              <a:t>, </a:t>
            </a:r>
            <a:r>
              <a:rPr lang="en-US" baseline="0" dirty="0" err="1"/>
              <a:t>sturingssysteem</a:t>
            </a:r>
            <a:r>
              <a:rPr lang="en-US" baseline="0" dirty="0"/>
              <a:t>, interne </a:t>
            </a:r>
            <a:r>
              <a:rPr lang="en-US" baseline="0" dirty="0" err="1"/>
              <a:t>bekabeling</a:t>
            </a:r>
            <a:r>
              <a:rPr lang="en-US" baseline="0" dirty="0"/>
              <a:t> </a:t>
            </a:r>
            <a:r>
              <a:rPr lang="en-US" baseline="0" dirty="0" err="1"/>
              <a:t>en</a:t>
            </a:r>
            <a:r>
              <a:rPr lang="en-US" baseline="0" dirty="0"/>
              <a:t> </a:t>
            </a:r>
            <a:r>
              <a:rPr lang="en-US" baseline="0" dirty="0" err="1"/>
              <a:t>repratiemiddelen</a:t>
            </a:r>
            <a:r>
              <a:rPr lang="en-US" baseline="0" dirty="0"/>
              <a:t> voor </a:t>
            </a:r>
            <a:r>
              <a:rPr lang="en-US" baseline="0" dirty="0" err="1"/>
              <a:t>oppervlakkige</a:t>
            </a:r>
            <a:r>
              <a:rPr lang="en-US" baseline="0" dirty="0"/>
              <a:t> </a:t>
            </a:r>
            <a:r>
              <a:rPr lang="en-US" baseline="0" dirty="0" err="1"/>
              <a:t>schade</a:t>
            </a:r>
            <a:r>
              <a:rPr lang="en-US" baseline="0" dirty="0"/>
              <a:t>.</a:t>
            </a:r>
          </a:p>
          <a:p>
            <a:pPr marL="171450" indent="-171450">
              <a:buFontTx/>
              <a:buChar char="-"/>
            </a:pPr>
            <a:r>
              <a:rPr lang="nl-NL" baseline="0" dirty="0"/>
              <a:t>De methode die zal worden toegepast is het rouleren van componenten. Bij een eerste defect zal het betreffende onderdeel worden vervangen, waarna het defecte onderdeel wordt gereviseerd en bij een volgend defect wordt omgewisseld. Dit zelfde zal bij dit onderdeel worden uitgevoerd en wordt zo continu hervat.</a:t>
            </a:r>
          </a:p>
          <a:p>
            <a:pPr marL="171450" indent="-171450">
              <a:buFontTx/>
              <a:buChar char="-"/>
            </a:pPr>
            <a:r>
              <a:rPr lang="nl-NL" baseline="0" dirty="0"/>
              <a:t>De afschrijving van het windpark is gebaseerd op een levensduur van 25 jaar. Bij het verstrijken van deze termijn zal worden onderzocht of het park langer geëxploiteerd kan worden. Indien dit niet het geval is zal het park worden afgebroken. Hierbij zal worden bekeken of onderdelen van het windpark kunnen worden </a:t>
            </a:r>
            <a:r>
              <a:rPr lang="nl-NL" baseline="0" dirty="0" err="1"/>
              <a:t>gerycled</a:t>
            </a:r>
            <a:r>
              <a:rPr lang="nl-NL" baseline="0" dirty="0"/>
              <a:t> en/of verkocht. Hiermee word economische veroudering deels afgedekt. </a:t>
            </a: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11</a:t>
            </a:fld>
            <a:endParaRPr lang="en-US"/>
          </a:p>
        </p:txBody>
      </p:sp>
      <p:sp>
        <p:nvSpPr>
          <p:cNvPr id="5" name="Tijdelijke aanduiding voor datum 4"/>
          <p:cNvSpPr>
            <a:spLocks noGrp="1"/>
          </p:cNvSpPr>
          <p:nvPr>
            <p:ph type="dt" idx="11"/>
          </p:nvPr>
        </p:nvSpPr>
        <p:spPr/>
        <p:txBody>
          <a:bodyPr/>
          <a:lstStyle/>
          <a:p>
            <a:fld id="{9F27B552-E5C6-488B-82C9-7DA407952A9C}"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79079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Tot </a:t>
            </a:r>
            <a:r>
              <a:rPr lang="en-US" dirty="0" err="1"/>
              <a:t>besluit</a:t>
            </a:r>
            <a:r>
              <a:rPr lang="en-US" baseline="0" dirty="0"/>
              <a:t> </a:t>
            </a:r>
            <a:r>
              <a:rPr lang="en-US" baseline="0" dirty="0" err="1"/>
              <a:t>volgen</a:t>
            </a:r>
            <a:r>
              <a:rPr lang="en-US" baseline="0" dirty="0"/>
              <a:t> de </a:t>
            </a:r>
            <a:r>
              <a:rPr lang="en-US" baseline="0" dirty="0" err="1"/>
              <a:t>conclusies</a:t>
            </a:r>
            <a:r>
              <a:rPr lang="en-US" baseline="0" dirty="0"/>
              <a:t>.</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12</a:t>
            </a:fld>
            <a:endParaRPr lang="en-US"/>
          </a:p>
        </p:txBody>
      </p:sp>
      <p:sp>
        <p:nvSpPr>
          <p:cNvPr id="5" name="Tijdelijke aanduiding voor datum 4"/>
          <p:cNvSpPr>
            <a:spLocks noGrp="1"/>
          </p:cNvSpPr>
          <p:nvPr>
            <p:ph type="dt" idx="11"/>
          </p:nvPr>
        </p:nvSpPr>
        <p:spPr/>
        <p:txBody>
          <a:bodyPr/>
          <a:lstStyle/>
          <a:p>
            <a:fld id="{14050D48-C06A-4768-AA1F-CDD1EA74EEB4}"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311895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Het </a:t>
            </a:r>
            <a:r>
              <a:rPr lang="en-US" baseline="0" dirty="0" err="1"/>
              <a:t>ontwerp</a:t>
            </a:r>
            <a:r>
              <a:rPr lang="en-US" baseline="0" dirty="0"/>
              <a:t> is </a:t>
            </a:r>
            <a:r>
              <a:rPr lang="en-US" baseline="0" dirty="0" err="1"/>
              <a:t>als</a:t>
            </a:r>
            <a:r>
              <a:rPr lang="en-US" baseline="0" dirty="0"/>
              <a:t> </a:t>
            </a:r>
            <a:r>
              <a:rPr lang="en-US" baseline="0" dirty="0" err="1"/>
              <a:t>volgt</a:t>
            </a:r>
            <a:r>
              <a:rPr lang="en-US" baseline="0" dirty="0"/>
              <a:t> </a:t>
            </a:r>
            <a:r>
              <a:rPr lang="en-US" baseline="0" dirty="0" err="1"/>
              <a:t>opgebouwd</a:t>
            </a:r>
            <a:r>
              <a:rPr lang="en-US" baseline="0" dirty="0"/>
              <a:t>:</a:t>
            </a:r>
          </a:p>
          <a:p>
            <a:pPr marL="171450" indent="-171450">
              <a:buFontTx/>
              <a:buChar char="-"/>
            </a:pPr>
            <a:r>
              <a:rPr lang="en-US" baseline="0" dirty="0"/>
              <a:t>45 Vesta V164 – 8.0 MW </a:t>
            </a:r>
            <a:r>
              <a:rPr lang="en-US" baseline="0" dirty="0" err="1"/>
              <a:t>windturbines</a:t>
            </a:r>
            <a:endParaRPr lang="en-US" baseline="0" dirty="0"/>
          </a:p>
          <a:p>
            <a:pPr marL="171450" indent="-171450">
              <a:buFontTx/>
              <a:buChar char="-"/>
            </a:pPr>
            <a:r>
              <a:rPr lang="en-US" baseline="0" dirty="0" err="1"/>
              <a:t>Opstelling</a:t>
            </a:r>
            <a:r>
              <a:rPr lang="en-US" baseline="0" dirty="0"/>
              <a:t> in </a:t>
            </a:r>
            <a:r>
              <a:rPr lang="en-US" baseline="0" dirty="0" err="1"/>
              <a:t>octagonale</a:t>
            </a:r>
            <a:r>
              <a:rPr lang="en-US" baseline="0" dirty="0"/>
              <a:t> </a:t>
            </a:r>
            <a:r>
              <a:rPr lang="en-US" baseline="0" dirty="0" err="1"/>
              <a:t>groepen</a:t>
            </a:r>
            <a:r>
              <a:rPr lang="en-US" baseline="0" dirty="0"/>
              <a:t> </a:t>
            </a:r>
            <a:r>
              <a:rPr lang="en-US" baseline="0" dirty="0" err="1"/>
              <a:t>en</a:t>
            </a:r>
            <a:r>
              <a:rPr lang="en-US" baseline="0" dirty="0"/>
              <a:t> </a:t>
            </a:r>
            <a:r>
              <a:rPr lang="en-US" baseline="0" dirty="0" err="1"/>
              <a:t>een</a:t>
            </a:r>
            <a:r>
              <a:rPr lang="en-US" baseline="0" dirty="0"/>
              <a:t> </a:t>
            </a:r>
            <a:r>
              <a:rPr lang="en-US" baseline="0" dirty="0" err="1"/>
              <a:t>losse</a:t>
            </a:r>
            <a:r>
              <a:rPr lang="en-US" baseline="0" dirty="0"/>
              <a:t> string. </a:t>
            </a:r>
            <a:r>
              <a:rPr lang="en-US" baseline="0" dirty="0" err="1"/>
              <a:t>Hiermee</a:t>
            </a:r>
            <a:r>
              <a:rPr lang="en-US" baseline="0" dirty="0"/>
              <a:t> </a:t>
            </a:r>
            <a:r>
              <a:rPr lang="en-US" baseline="0" dirty="0" err="1"/>
              <a:t>kunnen</a:t>
            </a:r>
            <a:r>
              <a:rPr lang="en-US" baseline="0" dirty="0"/>
              <a:t> </a:t>
            </a:r>
            <a:r>
              <a:rPr lang="en-US" baseline="0" dirty="0" err="1"/>
              <a:t>overal</a:t>
            </a:r>
            <a:r>
              <a:rPr lang="en-US" baseline="0" dirty="0"/>
              <a:t> </a:t>
            </a:r>
            <a:r>
              <a:rPr lang="en-US" baseline="0" dirty="0" err="1"/>
              <a:t>monopile</a:t>
            </a:r>
            <a:r>
              <a:rPr lang="en-US" baseline="0" dirty="0"/>
              <a:t> </a:t>
            </a:r>
            <a:r>
              <a:rPr lang="en-US" baseline="0" dirty="0" err="1"/>
              <a:t>funderingen</a:t>
            </a:r>
            <a:r>
              <a:rPr lang="en-US" baseline="0" dirty="0"/>
              <a:t> </a:t>
            </a:r>
            <a:r>
              <a:rPr lang="en-US" baseline="0" dirty="0" err="1"/>
              <a:t>worden</a:t>
            </a:r>
            <a:r>
              <a:rPr lang="en-US" baseline="0" dirty="0"/>
              <a:t> </a:t>
            </a:r>
            <a:r>
              <a:rPr lang="en-US" baseline="0" dirty="0" err="1"/>
              <a:t>toegepast</a:t>
            </a:r>
            <a:r>
              <a:rPr lang="en-US" baseline="0" dirty="0"/>
              <a:t>. </a:t>
            </a:r>
          </a:p>
          <a:p>
            <a:pPr marL="171450" indent="-171450">
              <a:buFontTx/>
              <a:buChar char="-"/>
            </a:pPr>
            <a:r>
              <a:rPr lang="en-US" baseline="0" dirty="0" err="1"/>
              <a:t>Dit</a:t>
            </a:r>
            <a:r>
              <a:rPr lang="en-US" baseline="0" dirty="0"/>
              <a:t> </a:t>
            </a:r>
            <a:r>
              <a:rPr lang="en-US" baseline="0" dirty="0" err="1"/>
              <a:t>ontwerp</a:t>
            </a:r>
            <a:r>
              <a:rPr lang="en-US" baseline="0" dirty="0"/>
              <a:t> </a:t>
            </a:r>
            <a:r>
              <a:rPr lang="en-US" baseline="0" dirty="0" err="1"/>
              <a:t>kan</a:t>
            </a:r>
            <a:r>
              <a:rPr lang="en-US" baseline="0" dirty="0"/>
              <a:t> </a:t>
            </a:r>
            <a:r>
              <a:rPr lang="en-US" baseline="0" dirty="0" err="1"/>
              <a:t>gedurende</a:t>
            </a:r>
            <a:r>
              <a:rPr lang="en-US" baseline="0" dirty="0"/>
              <a:t> 1 </a:t>
            </a:r>
            <a:r>
              <a:rPr lang="en-US" baseline="0" dirty="0" err="1"/>
              <a:t>jaar</a:t>
            </a:r>
            <a:r>
              <a:rPr lang="en-US" baseline="0" dirty="0"/>
              <a:t> 513.000 </a:t>
            </a:r>
            <a:r>
              <a:rPr lang="en-US" baseline="0" dirty="0" err="1"/>
              <a:t>huishoudens</a:t>
            </a:r>
            <a:r>
              <a:rPr lang="en-US" baseline="0" dirty="0"/>
              <a:t> van </a:t>
            </a:r>
            <a:r>
              <a:rPr lang="en-US" baseline="0" dirty="0" err="1"/>
              <a:t>energie</a:t>
            </a:r>
            <a:r>
              <a:rPr lang="en-US" baseline="0" dirty="0"/>
              <a:t> </a:t>
            </a:r>
            <a:r>
              <a:rPr lang="en-US" baseline="0" dirty="0" err="1"/>
              <a:t>voorzien</a:t>
            </a:r>
            <a:r>
              <a:rPr lang="en-US" baseline="0" dirty="0"/>
              <a:t>.</a:t>
            </a:r>
          </a:p>
          <a:p>
            <a:pPr marL="171450" indent="-171450">
              <a:buFontTx/>
              <a:buChar char="-"/>
            </a:pPr>
            <a:r>
              <a:rPr lang="en-US" baseline="0" dirty="0"/>
              <a:t>De </a:t>
            </a:r>
            <a:r>
              <a:rPr lang="en-US" baseline="0" dirty="0" err="1"/>
              <a:t>aangebrachte</a:t>
            </a:r>
            <a:r>
              <a:rPr lang="en-US" baseline="0" dirty="0"/>
              <a:t> </a:t>
            </a:r>
            <a:r>
              <a:rPr lang="en-US" baseline="0" dirty="0" err="1"/>
              <a:t>redundantie</a:t>
            </a:r>
            <a:r>
              <a:rPr lang="en-US" baseline="0" dirty="0"/>
              <a:t> </a:t>
            </a:r>
            <a:r>
              <a:rPr lang="en-US" baseline="0" dirty="0" err="1"/>
              <a:t>zorgt</a:t>
            </a:r>
            <a:r>
              <a:rPr lang="en-US" baseline="0" dirty="0"/>
              <a:t> </a:t>
            </a:r>
            <a:r>
              <a:rPr lang="en-US" baseline="0" dirty="0" err="1"/>
              <a:t>ervoor</a:t>
            </a:r>
            <a:r>
              <a:rPr lang="en-US" baseline="0" dirty="0"/>
              <a:t> </a:t>
            </a:r>
            <a:r>
              <a:rPr lang="en-US" baseline="0" dirty="0" err="1"/>
              <a:t>dat</a:t>
            </a:r>
            <a:r>
              <a:rPr lang="en-US" baseline="0" dirty="0"/>
              <a:t> </a:t>
            </a:r>
            <a:r>
              <a:rPr lang="en-US" baseline="0" dirty="0" err="1"/>
              <a:t>een</a:t>
            </a:r>
            <a:r>
              <a:rPr lang="en-US" baseline="0" dirty="0"/>
              <a:t> octagon in het </a:t>
            </a:r>
            <a:r>
              <a:rPr lang="en-US" baseline="0" dirty="0" err="1"/>
              <a:t>ergste</a:t>
            </a:r>
            <a:r>
              <a:rPr lang="en-US" baseline="0" dirty="0"/>
              <a:t> scenario nog op 59% van </a:t>
            </a:r>
            <a:r>
              <a:rPr lang="en-US" baseline="0" dirty="0" err="1"/>
              <a:t>zijn</a:t>
            </a:r>
            <a:r>
              <a:rPr lang="en-US" baseline="0" dirty="0"/>
              <a:t> </a:t>
            </a:r>
            <a:r>
              <a:rPr lang="en-US" baseline="0" dirty="0" err="1"/>
              <a:t>totaal</a:t>
            </a:r>
            <a:r>
              <a:rPr lang="en-US" baseline="0" dirty="0"/>
              <a:t> </a:t>
            </a:r>
            <a:r>
              <a:rPr lang="en-US" baseline="0" dirty="0" err="1"/>
              <a:t>kan</a:t>
            </a:r>
            <a:r>
              <a:rPr lang="en-US" baseline="0" dirty="0"/>
              <a:t> </a:t>
            </a:r>
            <a:r>
              <a:rPr lang="en-US" baseline="0" dirty="0" err="1"/>
              <a:t>produceren</a:t>
            </a:r>
            <a:r>
              <a:rPr lang="en-US" baseline="0" dirty="0"/>
              <a:t>.</a:t>
            </a:r>
          </a:p>
          <a:p>
            <a:pPr marL="171450" indent="-171450">
              <a:buFontTx/>
              <a:buChar char="-"/>
            </a:pPr>
            <a:r>
              <a:rPr lang="en-US" baseline="0" dirty="0"/>
              <a:t>Het </a:t>
            </a:r>
            <a:r>
              <a:rPr lang="en-US" baseline="0" dirty="0" err="1"/>
              <a:t>beheersplan</a:t>
            </a:r>
            <a:r>
              <a:rPr lang="en-US" baseline="0" dirty="0"/>
              <a:t> is </a:t>
            </a:r>
            <a:r>
              <a:rPr lang="en-US" baseline="0" dirty="0" err="1"/>
              <a:t>samengevat</a:t>
            </a:r>
            <a:r>
              <a:rPr lang="en-US" baseline="0" dirty="0"/>
              <a:t> </a:t>
            </a:r>
            <a:r>
              <a:rPr lang="en-US" baseline="0" dirty="0" err="1"/>
              <a:t>als</a:t>
            </a:r>
            <a:r>
              <a:rPr lang="en-US" baseline="0" dirty="0"/>
              <a:t> </a:t>
            </a:r>
            <a:r>
              <a:rPr lang="en-US" baseline="0" dirty="0" err="1"/>
              <a:t>volgt</a:t>
            </a:r>
            <a:r>
              <a:rPr lang="en-US" baseline="0" dirty="0"/>
              <a:t>:</a:t>
            </a:r>
          </a:p>
          <a:p>
            <a:pPr marL="171450" indent="-171450">
              <a:buFontTx/>
              <a:buChar char="-"/>
            </a:pPr>
            <a:r>
              <a:rPr lang="en-US" baseline="0" dirty="0"/>
              <a:t>Het </a:t>
            </a:r>
            <a:r>
              <a:rPr lang="en-US" baseline="0" dirty="0" err="1"/>
              <a:t>onderhoud</a:t>
            </a:r>
            <a:r>
              <a:rPr lang="en-US" baseline="0" dirty="0"/>
              <a:t> </a:t>
            </a:r>
            <a:r>
              <a:rPr lang="en-US" baseline="0" dirty="0" err="1"/>
              <a:t>zal</a:t>
            </a:r>
            <a:r>
              <a:rPr lang="en-US" baseline="0" dirty="0"/>
              <a:t> </a:t>
            </a:r>
            <a:r>
              <a:rPr lang="en-US" baseline="0" dirty="0" err="1"/>
              <a:t>zoveel</a:t>
            </a:r>
            <a:r>
              <a:rPr lang="en-US" baseline="0" dirty="0"/>
              <a:t> </a:t>
            </a:r>
            <a:r>
              <a:rPr lang="en-US" baseline="0" dirty="0" err="1"/>
              <a:t>mogelijk</a:t>
            </a:r>
            <a:r>
              <a:rPr lang="en-US" baseline="0" dirty="0"/>
              <a:t> </a:t>
            </a:r>
            <a:r>
              <a:rPr lang="en-US" baseline="0" dirty="0" err="1"/>
              <a:t>preventief</a:t>
            </a:r>
            <a:r>
              <a:rPr lang="en-US" baseline="0" dirty="0"/>
              <a:t> </a:t>
            </a:r>
            <a:r>
              <a:rPr lang="en-US" baseline="0" dirty="0" err="1"/>
              <a:t>plaatsvinden</a:t>
            </a:r>
            <a:r>
              <a:rPr lang="en-US" baseline="0" dirty="0"/>
              <a:t>. </a:t>
            </a:r>
            <a:r>
              <a:rPr lang="en-US" baseline="0" dirty="0" err="1"/>
              <a:t>Daarnaast</a:t>
            </a:r>
            <a:r>
              <a:rPr lang="en-US" baseline="0" dirty="0"/>
              <a:t> </a:t>
            </a:r>
            <a:r>
              <a:rPr lang="en-US" baseline="0" dirty="0" err="1"/>
              <a:t>zal</a:t>
            </a:r>
            <a:r>
              <a:rPr lang="en-US" baseline="0" dirty="0"/>
              <a:t> de </a:t>
            </a:r>
            <a:r>
              <a:rPr lang="en-US" baseline="0" dirty="0" err="1"/>
              <a:t>conditie</a:t>
            </a:r>
            <a:r>
              <a:rPr lang="en-US" baseline="0" dirty="0"/>
              <a:t> van de turbines </a:t>
            </a:r>
            <a:r>
              <a:rPr lang="en-US" baseline="0" dirty="0" err="1"/>
              <a:t>continu</a:t>
            </a:r>
            <a:r>
              <a:rPr lang="en-US" baseline="0" dirty="0"/>
              <a:t> </a:t>
            </a:r>
            <a:r>
              <a:rPr lang="en-US" baseline="0" dirty="0" err="1"/>
              <a:t>worden</a:t>
            </a:r>
            <a:r>
              <a:rPr lang="en-US" baseline="0" dirty="0"/>
              <a:t> </a:t>
            </a:r>
            <a:r>
              <a:rPr lang="en-US" baseline="0" dirty="0" err="1"/>
              <a:t>gemonitord</a:t>
            </a:r>
            <a:r>
              <a:rPr lang="en-US" baseline="0" dirty="0"/>
              <a:t> door </a:t>
            </a:r>
            <a:r>
              <a:rPr lang="en-US" baseline="0" dirty="0" err="1"/>
              <a:t>sensoren</a:t>
            </a:r>
            <a:r>
              <a:rPr lang="en-US" baseline="0" dirty="0"/>
              <a:t>.</a:t>
            </a:r>
          </a:p>
          <a:p>
            <a:pPr marL="171450" indent="-171450">
              <a:buFontTx/>
              <a:buChar char="-"/>
            </a:pPr>
            <a:r>
              <a:rPr lang="en-US" baseline="0" dirty="0" err="1"/>
              <a:t>Verder</a:t>
            </a:r>
            <a:r>
              <a:rPr lang="en-US" baseline="0" dirty="0"/>
              <a:t> </a:t>
            </a:r>
            <a:r>
              <a:rPr lang="en-US" baseline="0" dirty="0" err="1"/>
              <a:t>zullen</a:t>
            </a:r>
            <a:r>
              <a:rPr lang="en-US" baseline="0" dirty="0"/>
              <a:t> </a:t>
            </a:r>
            <a:r>
              <a:rPr lang="en-US" baseline="0" dirty="0" err="1"/>
              <a:t>er</a:t>
            </a:r>
            <a:r>
              <a:rPr lang="en-US" baseline="0" dirty="0"/>
              <a:t> </a:t>
            </a:r>
            <a:r>
              <a:rPr lang="en-US" baseline="0" dirty="0" err="1"/>
              <a:t>reserveonderdelen</a:t>
            </a:r>
            <a:r>
              <a:rPr lang="en-US" baseline="0" dirty="0"/>
              <a:t> </a:t>
            </a:r>
            <a:r>
              <a:rPr lang="en-US" baseline="0" dirty="0" err="1"/>
              <a:t>aanwezig</a:t>
            </a:r>
            <a:r>
              <a:rPr lang="en-US" baseline="0" dirty="0"/>
              <a:t> </a:t>
            </a:r>
            <a:r>
              <a:rPr lang="en-US" baseline="0" dirty="0" err="1"/>
              <a:t>zijn</a:t>
            </a:r>
            <a:r>
              <a:rPr lang="en-US" baseline="0" dirty="0"/>
              <a:t> om </a:t>
            </a:r>
            <a:r>
              <a:rPr lang="en-US" baseline="0" dirty="0" err="1"/>
              <a:t>reparaties</a:t>
            </a:r>
            <a:r>
              <a:rPr lang="en-US" baseline="0" dirty="0"/>
              <a:t> </a:t>
            </a:r>
            <a:r>
              <a:rPr lang="en-US" baseline="0" dirty="0" err="1"/>
              <a:t>snel</a:t>
            </a:r>
            <a:r>
              <a:rPr lang="en-US" baseline="0" dirty="0"/>
              <a:t> </a:t>
            </a:r>
            <a:r>
              <a:rPr lang="en-US" baseline="0" dirty="0" err="1"/>
              <a:t>uit</a:t>
            </a:r>
            <a:r>
              <a:rPr lang="en-US" baseline="0" dirty="0"/>
              <a:t> </a:t>
            </a:r>
            <a:r>
              <a:rPr lang="en-US" baseline="0" dirty="0" err="1"/>
              <a:t>te</a:t>
            </a:r>
            <a:r>
              <a:rPr lang="en-US" baseline="0" dirty="0"/>
              <a:t> </a:t>
            </a:r>
            <a:r>
              <a:rPr lang="en-US" baseline="0" dirty="0" err="1"/>
              <a:t>kunnen</a:t>
            </a:r>
            <a:r>
              <a:rPr lang="en-US" baseline="0" dirty="0"/>
              <a:t> </a:t>
            </a:r>
            <a:r>
              <a:rPr lang="en-US" baseline="0" dirty="0" err="1"/>
              <a:t>voeren</a:t>
            </a:r>
            <a:r>
              <a:rPr lang="en-US" baseline="0" dirty="0"/>
              <a:t>.</a:t>
            </a:r>
          </a:p>
          <a:p>
            <a:pPr marL="171450" indent="-171450">
              <a:buFontTx/>
              <a:buChar char="-"/>
            </a:pPr>
            <a:endParaRPr lang="en-US" baseline="0" dirty="0"/>
          </a:p>
          <a:p>
            <a:pPr marL="171450" indent="-171450">
              <a:buFontTx/>
              <a:buChar char="-"/>
            </a:pPr>
            <a:r>
              <a:rPr lang="en-US" baseline="0" dirty="0"/>
              <a:t>Met </a:t>
            </a:r>
            <a:r>
              <a:rPr lang="en-US" baseline="0" dirty="0" err="1"/>
              <a:t>dit</a:t>
            </a:r>
            <a:r>
              <a:rPr lang="en-US" baseline="0" dirty="0"/>
              <a:t> </a:t>
            </a:r>
            <a:r>
              <a:rPr lang="en-US" baseline="0" dirty="0" err="1"/>
              <a:t>ontwerp</a:t>
            </a:r>
            <a:r>
              <a:rPr lang="en-US" baseline="0" dirty="0"/>
              <a:t>- </a:t>
            </a:r>
            <a:r>
              <a:rPr lang="en-US" baseline="0" dirty="0" err="1"/>
              <a:t>en</a:t>
            </a:r>
            <a:r>
              <a:rPr lang="en-US" baseline="0" dirty="0"/>
              <a:t> </a:t>
            </a:r>
            <a:r>
              <a:rPr lang="en-US" baseline="0" dirty="0" err="1"/>
              <a:t>beheersplan</a:t>
            </a:r>
            <a:r>
              <a:rPr lang="en-US" baseline="0" dirty="0"/>
              <a:t> </a:t>
            </a:r>
            <a:r>
              <a:rPr lang="en-US" baseline="0" dirty="0" err="1"/>
              <a:t>kan</a:t>
            </a:r>
            <a:r>
              <a:rPr lang="en-US" baseline="0" dirty="0"/>
              <a:t> het </a:t>
            </a:r>
            <a:r>
              <a:rPr lang="en-US" baseline="0" dirty="0" err="1"/>
              <a:t>windturbinepark</a:t>
            </a:r>
            <a:r>
              <a:rPr lang="en-US" baseline="0" dirty="0"/>
              <a:t> </a:t>
            </a:r>
            <a:r>
              <a:rPr lang="en-US" baseline="0" dirty="0" err="1"/>
              <a:t>Borssele</a:t>
            </a:r>
            <a:r>
              <a:rPr lang="en-US" baseline="0" dirty="0"/>
              <a:t> II 25 </a:t>
            </a:r>
            <a:r>
              <a:rPr lang="en-US" baseline="0" dirty="0" err="1"/>
              <a:t>jaar</a:t>
            </a:r>
            <a:r>
              <a:rPr lang="en-US" baseline="0" dirty="0"/>
              <a:t> </a:t>
            </a:r>
            <a:r>
              <a:rPr lang="en-US" baseline="0" dirty="0" err="1"/>
              <a:t>worden</a:t>
            </a:r>
            <a:r>
              <a:rPr lang="en-US" baseline="0" dirty="0"/>
              <a:t> </a:t>
            </a:r>
            <a:r>
              <a:rPr lang="en-US" baseline="0" dirty="0" err="1"/>
              <a:t>geëxploiteerd</a:t>
            </a:r>
            <a:r>
              <a:rPr lang="en-US" baseline="0" dirty="0"/>
              <a:t>. </a:t>
            </a:r>
            <a:r>
              <a:rPr lang="en-US" baseline="0" dirty="0" err="1"/>
              <a:t>Hiermee</a:t>
            </a:r>
            <a:r>
              <a:rPr lang="en-US" baseline="0" dirty="0"/>
              <a:t> </a:t>
            </a:r>
            <a:r>
              <a:rPr lang="en-US" baseline="0" dirty="0" err="1"/>
              <a:t>komen</a:t>
            </a:r>
            <a:r>
              <a:rPr lang="en-US" baseline="0" dirty="0"/>
              <a:t> we </a:t>
            </a:r>
            <a:r>
              <a:rPr lang="en-US" baseline="0" dirty="0" err="1"/>
              <a:t>een</a:t>
            </a:r>
            <a:r>
              <a:rPr lang="en-US" baseline="0" dirty="0"/>
              <a:t> </a:t>
            </a:r>
            <a:r>
              <a:rPr lang="en-US" baseline="0" dirty="0" err="1"/>
              <a:t>stap</a:t>
            </a:r>
            <a:r>
              <a:rPr lang="en-US" baseline="0" dirty="0"/>
              <a:t> </a:t>
            </a:r>
            <a:r>
              <a:rPr lang="en-US" baseline="0" dirty="0" err="1"/>
              <a:t>dichterbij</a:t>
            </a:r>
            <a:r>
              <a:rPr lang="en-US" baseline="0" dirty="0"/>
              <a:t> de </a:t>
            </a:r>
            <a:r>
              <a:rPr lang="en-US" baseline="0" dirty="0" err="1"/>
              <a:t>richtlijn</a:t>
            </a:r>
            <a:r>
              <a:rPr lang="en-US" baseline="0" dirty="0"/>
              <a:t> in het </a:t>
            </a:r>
            <a:r>
              <a:rPr lang="en-US" baseline="0" dirty="0" err="1"/>
              <a:t>energieakkoord</a:t>
            </a:r>
            <a:r>
              <a:rPr lang="en-US" baseline="0" dirty="0"/>
              <a:t> om 14% van de </a:t>
            </a:r>
            <a:r>
              <a:rPr lang="en-US" baseline="0" dirty="0" err="1"/>
              <a:t>energieproductie</a:t>
            </a:r>
            <a:r>
              <a:rPr lang="en-US" baseline="0" dirty="0"/>
              <a:t> </a:t>
            </a:r>
            <a:r>
              <a:rPr lang="en-US" baseline="0" dirty="0" err="1"/>
              <a:t>uit</a:t>
            </a:r>
            <a:r>
              <a:rPr lang="en-US" baseline="0" dirty="0"/>
              <a:t> </a:t>
            </a:r>
            <a:r>
              <a:rPr lang="en-US" baseline="0" dirty="0" err="1"/>
              <a:t>duurzame</a:t>
            </a:r>
            <a:r>
              <a:rPr lang="en-US" baseline="0" dirty="0"/>
              <a:t> </a:t>
            </a:r>
            <a:r>
              <a:rPr lang="en-US" baseline="0" dirty="0" err="1"/>
              <a:t>energie</a:t>
            </a:r>
            <a:r>
              <a:rPr lang="en-US" baseline="0" dirty="0"/>
              <a:t> </a:t>
            </a:r>
            <a:r>
              <a:rPr lang="en-US" baseline="0" dirty="0" err="1"/>
              <a:t>te</a:t>
            </a:r>
            <a:r>
              <a:rPr lang="en-US" baseline="0" dirty="0"/>
              <a:t> </a:t>
            </a:r>
            <a:r>
              <a:rPr lang="en-US" baseline="0" dirty="0" err="1"/>
              <a:t>laten</a:t>
            </a:r>
            <a:r>
              <a:rPr lang="en-US" baseline="0" dirty="0"/>
              <a:t> </a:t>
            </a:r>
            <a:r>
              <a:rPr lang="en-US" baseline="0" dirty="0" err="1"/>
              <a:t>bestaan</a:t>
            </a:r>
            <a:r>
              <a:rPr lang="en-US" baseline="0" dirty="0"/>
              <a:t>.</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13</a:t>
            </a:fld>
            <a:endParaRPr lang="en-US"/>
          </a:p>
        </p:txBody>
      </p:sp>
      <p:sp>
        <p:nvSpPr>
          <p:cNvPr id="5" name="Tijdelijke aanduiding voor datum 4"/>
          <p:cNvSpPr>
            <a:spLocks noGrp="1"/>
          </p:cNvSpPr>
          <p:nvPr>
            <p:ph type="dt" idx="11"/>
          </p:nvPr>
        </p:nvSpPr>
        <p:spPr/>
        <p:txBody>
          <a:bodyPr/>
          <a:lstStyle/>
          <a:p>
            <a:fld id="{7CDBAAAB-E4A7-45F5-A49E-31B7DA2F7BE8}"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275007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14</a:t>
            </a:fld>
            <a:endParaRPr lang="en-US"/>
          </a:p>
        </p:txBody>
      </p:sp>
      <p:sp>
        <p:nvSpPr>
          <p:cNvPr id="5" name="Tijdelijke aanduiding voor datum 4"/>
          <p:cNvSpPr>
            <a:spLocks noGrp="1"/>
          </p:cNvSpPr>
          <p:nvPr>
            <p:ph type="dt" idx="11"/>
          </p:nvPr>
        </p:nvSpPr>
        <p:spPr/>
        <p:txBody>
          <a:bodyPr/>
          <a:lstStyle/>
          <a:p>
            <a:fld id="{876F65C9-51EE-4A73-B101-EE43C7808131}"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2418119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Hiermee</a:t>
            </a:r>
            <a:r>
              <a:rPr lang="en-US" baseline="0" dirty="0"/>
              <a:t> </a:t>
            </a:r>
            <a:r>
              <a:rPr lang="en-US" baseline="0" dirty="0" err="1"/>
              <a:t>zijn</a:t>
            </a:r>
            <a:r>
              <a:rPr lang="en-US" baseline="0" dirty="0"/>
              <a:t> </a:t>
            </a:r>
            <a:r>
              <a:rPr lang="en-US" baseline="0" dirty="0" err="1"/>
              <a:t>wij</a:t>
            </a:r>
            <a:r>
              <a:rPr lang="en-US" baseline="0" dirty="0"/>
              <a:t> </a:t>
            </a:r>
            <a:r>
              <a:rPr lang="en-US" baseline="0" dirty="0" err="1"/>
              <a:t>aangekomen</a:t>
            </a:r>
            <a:r>
              <a:rPr lang="en-US" baseline="0" dirty="0"/>
              <a:t> </a:t>
            </a:r>
            <a:r>
              <a:rPr lang="en-US" baseline="0" dirty="0" err="1"/>
              <a:t>bij</a:t>
            </a:r>
            <a:r>
              <a:rPr lang="en-US" baseline="0" dirty="0"/>
              <a:t> het </a:t>
            </a:r>
            <a:r>
              <a:rPr lang="en-US" baseline="0" dirty="0" err="1"/>
              <a:t>einde</a:t>
            </a:r>
            <a:r>
              <a:rPr lang="en-US" baseline="0" dirty="0"/>
              <a:t> van </a:t>
            </a:r>
            <a:r>
              <a:rPr lang="en-US" baseline="0" dirty="0" err="1"/>
              <a:t>deze</a:t>
            </a:r>
            <a:r>
              <a:rPr lang="en-US" baseline="0" dirty="0"/>
              <a:t> </a:t>
            </a:r>
            <a:r>
              <a:rPr lang="en-US" baseline="0" dirty="0" err="1"/>
              <a:t>presentatie</a:t>
            </a:r>
            <a:r>
              <a:rPr lang="en-US" baseline="0" dirty="0"/>
              <a:t>.  </a:t>
            </a:r>
            <a:r>
              <a:rPr lang="en-US" baseline="0" dirty="0" err="1"/>
              <a:t>Wellicht</a:t>
            </a:r>
            <a:r>
              <a:rPr lang="en-US" baseline="0" dirty="0"/>
              <a:t> </a:t>
            </a:r>
            <a:r>
              <a:rPr lang="en-US" baseline="0" dirty="0" err="1"/>
              <a:t>zijn</a:t>
            </a:r>
            <a:r>
              <a:rPr lang="en-US" baseline="0" dirty="0"/>
              <a:t> </a:t>
            </a:r>
            <a:r>
              <a:rPr lang="en-US" baseline="0" dirty="0" err="1"/>
              <a:t>er</a:t>
            </a:r>
            <a:r>
              <a:rPr lang="en-US" baseline="0" dirty="0"/>
              <a:t> </a:t>
            </a:r>
            <a:r>
              <a:rPr lang="en-US" baseline="0" dirty="0" err="1"/>
              <a:t>aan</a:t>
            </a:r>
            <a:r>
              <a:rPr lang="en-US" baseline="0" dirty="0"/>
              <a:t> de hand van </a:t>
            </a:r>
            <a:r>
              <a:rPr lang="en-US" baseline="0" dirty="0" err="1"/>
              <a:t>dit</a:t>
            </a:r>
            <a:r>
              <a:rPr lang="en-US" baseline="0" dirty="0"/>
              <a:t> </a:t>
            </a:r>
            <a:r>
              <a:rPr lang="en-US" baseline="0" dirty="0" err="1"/>
              <a:t>ontwerp</a:t>
            </a:r>
            <a:r>
              <a:rPr lang="en-US" baseline="0" dirty="0"/>
              <a:t>- </a:t>
            </a:r>
            <a:r>
              <a:rPr lang="en-US" baseline="0" dirty="0" err="1"/>
              <a:t>en</a:t>
            </a:r>
            <a:r>
              <a:rPr lang="en-US" baseline="0" dirty="0"/>
              <a:t> </a:t>
            </a:r>
            <a:r>
              <a:rPr lang="en-US" baseline="0" dirty="0" err="1"/>
              <a:t>beheersplan</a:t>
            </a:r>
            <a:r>
              <a:rPr lang="en-US" baseline="0" dirty="0"/>
              <a:t> nog </a:t>
            </a:r>
            <a:r>
              <a:rPr lang="en-US" baseline="0" dirty="0" err="1"/>
              <a:t>vragen</a:t>
            </a:r>
            <a:r>
              <a:rPr lang="en-US" baseline="0" dirty="0"/>
              <a:t>. </a:t>
            </a:r>
            <a:r>
              <a:rPr lang="en-US" baseline="0" dirty="0" err="1"/>
              <a:t>Hiervoor</a:t>
            </a:r>
            <a:r>
              <a:rPr lang="en-US" baseline="0" dirty="0"/>
              <a:t> </a:t>
            </a:r>
            <a:r>
              <a:rPr lang="en-US" baseline="0" dirty="0" err="1"/>
              <a:t>willen</a:t>
            </a:r>
            <a:r>
              <a:rPr lang="en-US" baseline="0" dirty="0"/>
              <a:t> </a:t>
            </a:r>
            <a:r>
              <a:rPr lang="en-US" baseline="0" dirty="0" err="1"/>
              <a:t>wij</a:t>
            </a:r>
            <a:r>
              <a:rPr lang="en-US" baseline="0" dirty="0"/>
              <a:t> u </a:t>
            </a:r>
            <a:r>
              <a:rPr lang="en-US" baseline="0" dirty="0" err="1"/>
              <a:t>graag</a:t>
            </a:r>
            <a:r>
              <a:rPr lang="en-US" baseline="0" dirty="0"/>
              <a:t> nu de </a:t>
            </a:r>
            <a:r>
              <a:rPr lang="en-US" baseline="0" dirty="0" err="1"/>
              <a:t>gelegenheid</a:t>
            </a:r>
            <a:r>
              <a:rPr lang="en-US" baseline="0" dirty="0"/>
              <a:t> </a:t>
            </a:r>
            <a:r>
              <a:rPr lang="en-US" baseline="0" dirty="0" err="1"/>
              <a:t>geven</a:t>
            </a:r>
            <a:r>
              <a:rPr lang="en-US" baseline="0" dirty="0"/>
              <a:t>.</a:t>
            </a:r>
          </a:p>
        </p:txBody>
      </p:sp>
      <p:sp>
        <p:nvSpPr>
          <p:cNvPr id="4" name="Slide Number Placeholder 3"/>
          <p:cNvSpPr>
            <a:spLocks noGrp="1"/>
          </p:cNvSpPr>
          <p:nvPr>
            <p:ph type="sldNum" sz="quarter" idx="10"/>
          </p:nvPr>
        </p:nvSpPr>
        <p:spPr/>
        <p:txBody>
          <a:bodyPr/>
          <a:lstStyle/>
          <a:p>
            <a:fld id="{250503B6-F4CD-DE49-AB30-479371E8558D}" type="slidenum">
              <a:rPr lang="en-US" smtClean="0"/>
              <a:t>15</a:t>
            </a:fld>
            <a:endParaRPr lang="en-US"/>
          </a:p>
        </p:txBody>
      </p:sp>
      <p:sp>
        <p:nvSpPr>
          <p:cNvPr id="5" name="Tijdelijke aanduiding voor datum 4"/>
          <p:cNvSpPr>
            <a:spLocks noGrp="1"/>
          </p:cNvSpPr>
          <p:nvPr>
            <p:ph type="dt" idx="11"/>
          </p:nvPr>
        </p:nvSpPr>
        <p:spPr/>
        <p:txBody>
          <a:bodyPr/>
          <a:lstStyle/>
          <a:p>
            <a:fld id="{3E7B04E6-933A-427F-9EA1-FB56CC695ADC}"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70704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Duurzaamheid</a:t>
            </a:r>
            <a:r>
              <a:rPr lang="en-US" baseline="0" dirty="0"/>
              <a:t> is in de </a:t>
            </a:r>
            <a:r>
              <a:rPr lang="en-US" baseline="0" dirty="0" err="1"/>
              <a:t>hedendaagse</a:t>
            </a:r>
            <a:r>
              <a:rPr lang="en-US" baseline="0" dirty="0"/>
              <a:t> </a:t>
            </a:r>
            <a:r>
              <a:rPr lang="en-US" baseline="0" dirty="0" err="1"/>
              <a:t>maatschappij</a:t>
            </a:r>
            <a:r>
              <a:rPr lang="en-US" baseline="0" dirty="0"/>
              <a:t> </a:t>
            </a:r>
            <a:r>
              <a:rPr lang="en-US" baseline="0" dirty="0" err="1"/>
              <a:t>een</a:t>
            </a:r>
            <a:r>
              <a:rPr lang="en-US" baseline="0" dirty="0"/>
              <a:t> hot item. </a:t>
            </a:r>
            <a:r>
              <a:rPr lang="en-US" baseline="0" dirty="0" err="1"/>
              <a:t>Dit</a:t>
            </a:r>
            <a:r>
              <a:rPr lang="en-US" baseline="0" dirty="0"/>
              <a:t> is </a:t>
            </a:r>
            <a:r>
              <a:rPr lang="en-US" baseline="0" dirty="0" err="1"/>
              <a:t>uit</a:t>
            </a:r>
            <a:r>
              <a:rPr lang="en-US" baseline="0" dirty="0"/>
              <a:t> </a:t>
            </a:r>
            <a:r>
              <a:rPr lang="en-US" baseline="0" dirty="0" err="1"/>
              <a:t>allerlei</a:t>
            </a:r>
            <a:r>
              <a:rPr lang="en-US" baseline="0" dirty="0"/>
              <a:t> </a:t>
            </a:r>
            <a:r>
              <a:rPr lang="en-US" baseline="0" dirty="0" err="1"/>
              <a:t>ontwikkelingen</a:t>
            </a:r>
            <a:r>
              <a:rPr lang="en-US" baseline="0" dirty="0"/>
              <a:t> op </a:t>
            </a:r>
            <a:r>
              <a:rPr lang="en-US" baseline="0" dirty="0" err="1"/>
              <a:t>te</a:t>
            </a:r>
            <a:r>
              <a:rPr lang="en-US" baseline="0" dirty="0"/>
              <a:t> </a:t>
            </a:r>
            <a:r>
              <a:rPr lang="en-US" baseline="0" dirty="0" err="1"/>
              <a:t>maken</a:t>
            </a:r>
            <a:r>
              <a:rPr lang="en-US" baseline="0" dirty="0"/>
              <a:t>, </a:t>
            </a:r>
            <a:r>
              <a:rPr lang="en-US" baseline="0" dirty="0" err="1"/>
              <a:t>waaronder</a:t>
            </a:r>
            <a:r>
              <a:rPr lang="en-US" baseline="0" dirty="0"/>
              <a:t> het </a:t>
            </a:r>
            <a:r>
              <a:rPr lang="en-US" baseline="0" dirty="0" err="1"/>
              <a:t>afgesloten</a:t>
            </a:r>
            <a:r>
              <a:rPr lang="en-US" baseline="0" dirty="0"/>
              <a:t> </a:t>
            </a:r>
            <a:r>
              <a:rPr lang="en-US" baseline="0" dirty="0" err="1"/>
              <a:t>energieakkoord</a:t>
            </a:r>
            <a:r>
              <a:rPr lang="en-US" baseline="0" dirty="0"/>
              <a:t>. </a:t>
            </a:r>
          </a:p>
          <a:p>
            <a:pPr marL="171450" indent="-171450">
              <a:buFontTx/>
              <a:buChar char="-"/>
            </a:pPr>
            <a:r>
              <a:rPr lang="en-US" baseline="0" dirty="0" err="1"/>
              <a:t>Hierin</a:t>
            </a:r>
            <a:r>
              <a:rPr lang="en-US" baseline="0" dirty="0"/>
              <a:t> </a:t>
            </a:r>
            <a:r>
              <a:rPr lang="en-US" baseline="0" dirty="0" err="1"/>
              <a:t>hebben</a:t>
            </a:r>
            <a:r>
              <a:rPr lang="en-US" baseline="0" dirty="0"/>
              <a:t> 40 </a:t>
            </a:r>
            <a:r>
              <a:rPr lang="en-US" baseline="0" dirty="0" err="1"/>
              <a:t>organisaties</a:t>
            </a:r>
            <a:r>
              <a:rPr lang="en-US" baseline="0" dirty="0"/>
              <a:t> </a:t>
            </a:r>
            <a:r>
              <a:rPr lang="en-US" baseline="0" dirty="0" err="1"/>
              <a:t>afspraken</a:t>
            </a:r>
            <a:r>
              <a:rPr lang="en-US" baseline="0" dirty="0"/>
              <a:t> </a:t>
            </a:r>
            <a:r>
              <a:rPr lang="en-US" baseline="0" dirty="0" err="1"/>
              <a:t>gemaakt</a:t>
            </a:r>
            <a:r>
              <a:rPr lang="en-US" baseline="0" dirty="0"/>
              <a:t> over de </a:t>
            </a:r>
            <a:r>
              <a:rPr lang="en-US" baseline="0" dirty="0" err="1"/>
              <a:t>verhoging</a:t>
            </a:r>
            <a:r>
              <a:rPr lang="en-US" baseline="0" dirty="0"/>
              <a:t> van de </a:t>
            </a:r>
            <a:r>
              <a:rPr lang="en-US" baseline="0" dirty="0" err="1"/>
              <a:t>productie</a:t>
            </a:r>
            <a:r>
              <a:rPr lang="en-US" baseline="0" dirty="0"/>
              <a:t> van </a:t>
            </a:r>
            <a:r>
              <a:rPr lang="en-US" baseline="0" dirty="0" err="1"/>
              <a:t>duurzame</a:t>
            </a:r>
            <a:r>
              <a:rPr lang="en-US" baseline="0" dirty="0"/>
              <a:t> </a:t>
            </a:r>
            <a:r>
              <a:rPr lang="en-US" baseline="0" dirty="0" err="1"/>
              <a:t>energie</a:t>
            </a:r>
            <a:r>
              <a:rPr lang="en-US" baseline="0" dirty="0"/>
              <a:t>. De </a:t>
            </a:r>
            <a:r>
              <a:rPr lang="en-US" baseline="0" dirty="0" err="1"/>
              <a:t>Nederlandse</a:t>
            </a:r>
            <a:r>
              <a:rPr lang="en-US" baseline="0" dirty="0"/>
              <a:t> </a:t>
            </a:r>
            <a:r>
              <a:rPr lang="en-US" baseline="0" dirty="0" err="1"/>
              <a:t>overheid</a:t>
            </a:r>
            <a:r>
              <a:rPr lang="en-US" baseline="0" dirty="0"/>
              <a:t> </a:t>
            </a:r>
            <a:r>
              <a:rPr lang="en-US" baseline="0" dirty="0" err="1"/>
              <a:t>werkt</a:t>
            </a:r>
            <a:r>
              <a:rPr lang="en-US" baseline="0" dirty="0"/>
              <a:t> </a:t>
            </a:r>
            <a:r>
              <a:rPr lang="en-US" baseline="0" dirty="0" err="1"/>
              <a:t>hier</a:t>
            </a:r>
            <a:r>
              <a:rPr lang="en-US" baseline="0" dirty="0"/>
              <a:t> </a:t>
            </a:r>
            <a:r>
              <a:rPr lang="en-US" baseline="0" dirty="0" err="1"/>
              <a:t>aan</a:t>
            </a:r>
            <a:r>
              <a:rPr lang="en-US" baseline="0" dirty="0"/>
              <a:t> </a:t>
            </a:r>
            <a:r>
              <a:rPr lang="en-US" baseline="0" dirty="0" err="1"/>
              <a:t>mee</a:t>
            </a:r>
            <a:r>
              <a:rPr lang="en-US" baseline="0" dirty="0"/>
              <a:t> door </a:t>
            </a:r>
            <a:r>
              <a:rPr lang="en-US" baseline="0" dirty="0" err="1"/>
              <a:t>meerdere</a:t>
            </a:r>
            <a:r>
              <a:rPr lang="en-US" baseline="0" dirty="0"/>
              <a:t> </a:t>
            </a:r>
            <a:r>
              <a:rPr lang="en-US" baseline="0" dirty="0" err="1"/>
              <a:t>gebieden</a:t>
            </a:r>
            <a:r>
              <a:rPr lang="en-US" baseline="0" dirty="0"/>
              <a:t> voor de </a:t>
            </a:r>
            <a:r>
              <a:rPr lang="en-US" baseline="0" dirty="0" err="1"/>
              <a:t>Nederlandse</a:t>
            </a:r>
            <a:r>
              <a:rPr lang="en-US" baseline="0" dirty="0"/>
              <a:t> </a:t>
            </a:r>
            <a:r>
              <a:rPr lang="en-US" baseline="0" dirty="0" err="1"/>
              <a:t>kust</a:t>
            </a:r>
            <a:r>
              <a:rPr lang="en-US" baseline="0" dirty="0"/>
              <a:t> toe </a:t>
            </a:r>
            <a:r>
              <a:rPr lang="en-US" baseline="0" dirty="0" err="1"/>
              <a:t>te</a:t>
            </a:r>
            <a:r>
              <a:rPr lang="en-US" baseline="0" dirty="0"/>
              <a:t> </a:t>
            </a:r>
            <a:r>
              <a:rPr lang="en-US" baseline="0" dirty="0" err="1"/>
              <a:t>wijzen</a:t>
            </a:r>
            <a:r>
              <a:rPr lang="en-US" baseline="0" dirty="0"/>
              <a:t> voor de winning van </a:t>
            </a:r>
            <a:r>
              <a:rPr lang="en-US" baseline="0" dirty="0" err="1"/>
              <a:t>windenergie</a:t>
            </a:r>
            <a:r>
              <a:rPr lang="en-US" baseline="0" dirty="0"/>
              <a:t>. </a:t>
            </a:r>
            <a:r>
              <a:rPr lang="en-US" baseline="0" dirty="0" err="1"/>
              <a:t>Hierin</a:t>
            </a:r>
            <a:r>
              <a:rPr lang="en-US" baseline="0" dirty="0"/>
              <a:t> </a:t>
            </a:r>
            <a:r>
              <a:rPr lang="en-US" baseline="0" dirty="0" err="1"/>
              <a:t>staat</a:t>
            </a:r>
            <a:r>
              <a:rPr lang="en-US" baseline="0" dirty="0"/>
              <a:t> </a:t>
            </a:r>
            <a:r>
              <a:rPr lang="en-US" baseline="0" dirty="0" err="1"/>
              <a:t>dat</a:t>
            </a:r>
            <a:r>
              <a:rPr lang="en-US" baseline="0" dirty="0"/>
              <a:t> per 2020 14% </a:t>
            </a:r>
            <a:r>
              <a:rPr lang="en-US" baseline="0" dirty="0" err="1"/>
              <a:t>duurzame</a:t>
            </a:r>
            <a:r>
              <a:rPr lang="en-US" baseline="0" dirty="0"/>
              <a:t> </a:t>
            </a:r>
            <a:r>
              <a:rPr lang="en-US" baseline="0" dirty="0" err="1"/>
              <a:t>energie</a:t>
            </a:r>
            <a:r>
              <a:rPr lang="en-US" baseline="0" dirty="0"/>
              <a:t> </a:t>
            </a:r>
            <a:r>
              <a:rPr lang="en-US" baseline="0" dirty="0" err="1"/>
              <a:t>wordt</a:t>
            </a:r>
            <a:r>
              <a:rPr lang="en-US" baseline="0" dirty="0"/>
              <a:t> </a:t>
            </a:r>
            <a:r>
              <a:rPr lang="en-US" baseline="0" dirty="0" err="1"/>
              <a:t>opgewekt</a:t>
            </a:r>
            <a:r>
              <a:rPr lang="en-US" baseline="0" dirty="0"/>
              <a:t>. </a:t>
            </a:r>
          </a:p>
          <a:p>
            <a:pPr marL="171450" indent="-171450">
              <a:buFontTx/>
              <a:buChar char="-"/>
            </a:pPr>
            <a:r>
              <a:rPr lang="en-US" baseline="0" dirty="0" err="1"/>
              <a:t>Een</a:t>
            </a:r>
            <a:r>
              <a:rPr lang="en-US" baseline="0" dirty="0"/>
              <a:t> van </a:t>
            </a:r>
            <a:r>
              <a:rPr lang="en-US" baseline="0" dirty="0" err="1"/>
              <a:t>deze</a:t>
            </a:r>
            <a:r>
              <a:rPr lang="en-US" baseline="0" dirty="0"/>
              <a:t> </a:t>
            </a:r>
            <a:r>
              <a:rPr lang="en-US" baseline="0" dirty="0" err="1"/>
              <a:t>kavels</a:t>
            </a:r>
            <a:r>
              <a:rPr lang="en-US" baseline="0" dirty="0"/>
              <a:t> </a:t>
            </a:r>
            <a:r>
              <a:rPr lang="en-US" baseline="0" dirty="0" err="1"/>
              <a:t>betreft</a:t>
            </a:r>
            <a:r>
              <a:rPr lang="en-US" baseline="0" dirty="0"/>
              <a:t> </a:t>
            </a:r>
            <a:r>
              <a:rPr lang="en-US" baseline="0" dirty="0" err="1"/>
              <a:t>Borssele</a:t>
            </a:r>
            <a:r>
              <a:rPr lang="en-US" baseline="0" dirty="0"/>
              <a:t> II (</a:t>
            </a:r>
            <a:r>
              <a:rPr lang="en-US" baseline="0" dirty="0" err="1"/>
              <a:t>aanwijzen</a:t>
            </a:r>
            <a:r>
              <a:rPr lang="en-US" baseline="0" dirty="0"/>
              <a:t>). </a:t>
            </a:r>
            <a:r>
              <a:rPr lang="en-US" baseline="0" dirty="0" err="1"/>
              <a:t>Hiervoor</a:t>
            </a:r>
            <a:r>
              <a:rPr lang="en-US" baseline="0" dirty="0"/>
              <a:t> is </a:t>
            </a:r>
            <a:r>
              <a:rPr lang="en-US" baseline="0" dirty="0" err="1"/>
              <a:t>Rijkswaterstaat</a:t>
            </a:r>
            <a:r>
              <a:rPr lang="en-US" baseline="0" dirty="0"/>
              <a:t> </a:t>
            </a:r>
            <a:r>
              <a:rPr lang="en-US" baseline="0" dirty="0" err="1"/>
              <a:t>een</a:t>
            </a:r>
            <a:r>
              <a:rPr lang="en-US" baseline="0" dirty="0"/>
              <a:t> tender </a:t>
            </a:r>
            <a:r>
              <a:rPr lang="en-US" baseline="0" dirty="0" err="1"/>
              <a:t>gestart</a:t>
            </a:r>
            <a:r>
              <a:rPr lang="en-US" baseline="0" dirty="0"/>
              <a:t>. </a:t>
            </a:r>
            <a:r>
              <a:rPr lang="en-US" baseline="0" dirty="0" err="1"/>
              <a:t>Naar</a:t>
            </a:r>
            <a:r>
              <a:rPr lang="en-US" baseline="0" dirty="0"/>
              <a:t> </a:t>
            </a:r>
            <a:r>
              <a:rPr lang="en-US" baseline="0" dirty="0" err="1"/>
              <a:t>aanleiding</a:t>
            </a:r>
            <a:r>
              <a:rPr lang="en-US" baseline="0" dirty="0"/>
              <a:t> van </a:t>
            </a:r>
            <a:r>
              <a:rPr lang="en-US" baseline="0" dirty="0" err="1"/>
              <a:t>deze</a:t>
            </a:r>
            <a:r>
              <a:rPr lang="en-US" baseline="0" dirty="0"/>
              <a:t> tender </a:t>
            </a:r>
            <a:r>
              <a:rPr lang="en-US" baseline="0" dirty="0" err="1"/>
              <a:t>heeft</a:t>
            </a:r>
            <a:r>
              <a:rPr lang="en-US" baseline="0" dirty="0"/>
              <a:t> Molenaar &amp; van Essen </a:t>
            </a:r>
            <a:r>
              <a:rPr lang="en-US" baseline="0" dirty="0" err="1"/>
              <a:t>een</a:t>
            </a:r>
            <a:r>
              <a:rPr lang="en-US" baseline="0" dirty="0"/>
              <a:t> </a:t>
            </a:r>
            <a:r>
              <a:rPr lang="en-US" baseline="0" dirty="0" err="1"/>
              <a:t>ontwerp</a:t>
            </a:r>
            <a:r>
              <a:rPr lang="en-US" baseline="0" dirty="0"/>
              <a:t>- </a:t>
            </a:r>
            <a:r>
              <a:rPr lang="en-US" baseline="0" dirty="0" err="1"/>
              <a:t>en</a:t>
            </a:r>
            <a:r>
              <a:rPr lang="en-US" baseline="0" dirty="0"/>
              <a:t> </a:t>
            </a:r>
            <a:r>
              <a:rPr lang="en-US" baseline="0" dirty="0" err="1"/>
              <a:t>beheersplan</a:t>
            </a:r>
            <a:r>
              <a:rPr lang="en-US" baseline="0" dirty="0"/>
              <a:t> </a:t>
            </a:r>
            <a:r>
              <a:rPr lang="en-US" baseline="0" dirty="0" err="1"/>
              <a:t>opgesteld</a:t>
            </a:r>
            <a:r>
              <a:rPr lang="en-US" baseline="0" dirty="0"/>
              <a:t>. </a:t>
            </a:r>
          </a:p>
          <a:p>
            <a:pPr marL="171450" indent="-171450">
              <a:buFontTx/>
              <a:buChar char="-"/>
            </a:pPr>
            <a:r>
              <a:rPr lang="en-US" baseline="0" dirty="0"/>
              <a:t>In </a:t>
            </a:r>
            <a:r>
              <a:rPr lang="en-US" baseline="0" dirty="0" err="1"/>
              <a:t>deze</a:t>
            </a:r>
            <a:r>
              <a:rPr lang="en-US" baseline="0" dirty="0"/>
              <a:t> </a:t>
            </a:r>
            <a:r>
              <a:rPr lang="en-US" baseline="0" dirty="0" err="1"/>
              <a:t>presentatie</a:t>
            </a:r>
            <a:r>
              <a:rPr lang="en-US" baseline="0" dirty="0"/>
              <a:t> </a:t>
            </a:r>
            <a:r>
              <a:rPr lang="en-US" baseline="0" dirty="0" err="1"/>
              <a:t>zal</a:t>
            </a:r>
            <a:r>
              <a:rPr lang="en-US" baseline="0" dirty="0"/>
              <a:t> </a:t>
            </a:r>
            <a:r>
              <a:rPr lang="en-US" baseline="0" dirty="0" err="1"/>
              <a:t>inzichtelijk</a:t>
            </a:r>
            <a:r>
              <a:rPr lang="en-US" baseline="0" dirty="0"/>
              <a:t> </a:t>
            </a:r>
            <a:r>
              <a:rPr lang="en-US" baseline="0" dirty="0" err="1"/>
              <a:t>worden</a:t>
            </a:r>
            <a:r>
              <a:rPr lang="en-US" baseline="0" dirty="0"/>
              <a:t> </a:t>
            </a:r>
            <a:r>
              <a:rPr lang="en-US" baseline="0" dirty="0" err="1"/>
              <a:t>gemaakt</a:t>
            </a:r>
            <a:r>
              <a:rPr lang="en-US" baseline="0" dirty="0"/>
              <a:t> op </a:t>
            </a:r>
            <a:r>
              <a:rPr lang="en-US" baseline="0" dirty="0" err="1"/>
              <a:t>welke</a:t>
            </a:r>
            <a:r>
              <a:rPr lang="en-US" baseline="0" dirty="0"/>
              <a:t> </a:t>
            </a:r>
            <a:r>
              <a:rPr lang="en-US" baseline="0" dirty="0" err="1"/>
              <a:t>wijze</a:t>
            </a:r>
            <a:r>
              <a:rPr lang="en-US" baseline="0" dirty="0"/>
              <a:t> </a:t>
            </a:r>
            <a:r>
              <a:rPr lang="en-US" baseline="0" dirty="0" err="1"/>
              <a:t>deze</a:t>
            </a:r>
            <a:r>
              <a:rPr lang="en-US" baseline="0" dirty="0"/>
              <a:t> </a:t>
            </a:r>
            <a:r>
              <a:rPr lang="en-US" baseline="0" dirty="0" err="1"/>
              <a:t>plannen</a:t>
            </a:r>
            <a:r>
              <a:rPr lang="en-US" baseline="0" dirty="0"/>
              <a:t> op </a:t>
            </a:r>
            <a:r>
              <a:rPr lang="en-US" baseline="0" dirty="0" err="1"/>
              <a:t>een</a:t>
            </a:r>
            <a:r>
              <a:rPr lang="en-US" baseline="0" dirty="0"/>
              <a:t> zo efficient </a:t>
            </a:r>
            <a:r>
              <a:rPr lang="en-US" baseline="0" dirty="0" err="1"/>
              <a:t>mogelijke</a:t>
            </a:r>
            <a:r>
              <a:rPr lang="en-US" baseline="0" dirty="0"/>
              <a:t> </a:t>
            </a:r>
            <a:r>
              <a:rPr lang="en-US" baseline="0" dirty="0" err="1"/>
              <a:t>wijze</a:t>
            </a:r>
            <a:r>
              <a:rPr lang="en-US" baseline="0" dirty="0"/>
              <a:t> </a:t>
            </a:r>
            <a:r>
              <a:rPr lang="en-US" baseline="0" dirty="0" err="1"/>
              <a:t>zijn</a:t>
            </a:r>
            <a:r>
              <a:rPr lang="en-US" baseline="0" dirty="0"/>
              <a:t> </a:t>
            </a:r>
            <a:r>
              <a:rPr lang="en-US" baseline="0" dirty="0" err="1"/>
              <a:t>ingevuld</a:t>
            </a:r>
            <a:r>
              <a:rPr lang="en-US" baseline="0" dirty="0"/>
              <a:t>. </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250503B6-F4CD-DE49-AB30-479371E8558D}" type="slidenum">
              <a:rPr lang="en-US" smtClean="0"/>
              <a:t>2</a:t>
            </a:fld>
            <a:endParaRPr lang="en-US"/>
          </a:p>
        </p:txBody>
      </p:sp>
      <p:sp>
        <p:nvSpPr>
          <p:cNvPr id="5" name="Tijdelijke aanduiding voor datum 4"/>
          <p:cNvSpPr>
            <a:spLocks noGrp="1"/>
          </p:cNvSpPr>
          <p:nvPr>
            <p:ph type="dt" idx="11"/>
          </p:nvPr>
        </p:nvSpPr>
        <p:spPr/>
        <p:txBody>
          <a:bodyPr/>
          <a:lstStyle/>
          <a:p>
            <a:fld id="{9C6BF0B1-F520-49A9-B66A-9791052AAB79}"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1571085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Om het door </a:t>
            </a:r>
            <a:r>
              <a:rPr lang="en-US" baseline="0" dirty="0" err="1"/>
              <a:t>ons</a:t>
            </a:r>
            <a:r>
              <a:rPr lang="en-US" baseline="0" dirty="0"/>
              <a:t> </a:t>
            </a:r>
            <a:r>
              <a:rPr lang="en-US" baseline="0" dirty="0" err="1"/>
              <a:t>opgestelde</a:t>
            </a:r>
            <a:r>
              <a:rPr lang="en-US" baseline="0" dirty="0"/>
              <a:t> </a:t>
            </a:r>
            <a:r>
              <a:rPr lang="en-US" baseline="0" dirty="0" err="1"/>
              <a:t>ontwerp</a:t>
            </a:r>
            <a:r>
              <a:rPr lang="en-US" baseline="0" dirty="0"/>
              <a:t>- </a:t>
            </a:r>
            <a:r>
              <a:rPr lang="en-US" baseline="0" dirty="0" err="1"/>
              <a:t>en</a:t>
            </a:r>
            <a:r>
              <a:rPr lang="en-US" baseline="0" dirty="0"/>
              <a:t> </a:t>
            </a:r>
            <a:r>
              <a:rPr lang="en-US" baseline="0" dirty="0" err="1"/>
              <a:t>beheersplan</a:t>
            </a:r>
            <a:r>
              <a:rPr lang="en-US" baseline="0" dirty="0"/>
              <a:t> </a:t>
            </a:r>
            <a:r>
              <a:rPr lang="en-US" baseline="0" dirty="0" err="1"/>
              <a:t>inzichtelijk</a:t>
            </a:r>
            <a:r>
              <a:rPr lang="en-US" baseline="0" dirty="0"/>
              <a:t> </a:t>
            </a:r>
            <a:r>
              <a:rPr lang="en-US" baseline="0" dirty="0" err="1"/>
              <a:t>te</a:t>
            </a:r>
            <a:r>
              <a:rPr lang="en-US" baseline="0" dirty="0"/>
              <a:t> </a:t>
            </a:r>
            <a:r>
              <a:rPr lang="en-US" baseline="0" dirty="0" err="1"/>
              <a:t>maken</a:t>
            </a:r>
            <a:r>
              <a:rPr lang="en-US" baseline="0" dirty="0"/>
              <a:t> </a:t>
            </a:r>
            <a:r>
              <a:rPr lang="en-US" baseline="0" dirty="0" err="1"/>
              <a:t>zal</a:t>
            </a:r>
            <a:r>
              <a:rPr lang="en-US" baseline="0" dirty="0"/>
              <a:t> </a:t>
            </a:r>
            <a:r>
              <a:rPr lang="en-US" baseline="0" dirty="0" err="1"/>
              <a:t>eerst</a:t>
            </a:r>
            <a:r>
              <a:rPr lang="en-US" baseline="0" dirty="0"/>
              <a:t> </a:t>
            </a:r>
            <a:r>
              <a:rPr lang="en-US" baseline="0" dirty="0" err="1"/>
              <a:t>een</a:t>
            </a:r>
            <a:r>
              <a:rPr lang="en-US" baseline="0" dirty="0"/>
              <a:t> </a:t>
            </a:r>
            <a:r>
              <a:rPr lang="en-US" baseline="0" dirty="0" err="1"/>
              <a:t>overzicht</a:t>
            </a:r>
            <a:r>
              <a:rPr lang="en-US" baseline="0" dirty="0"/>
              <a:t> van het </a:t>
            </a:r>
            <a:r>
              <a:rPr lang="en-US" baseline="0" dirty="0" err="1"/>
              <a:t>betreffende</a:t>
            </a:r>
            <a:r>
              <a:rPr lang="en-US" baseline="0" dirty="0"/>
              <a:t> plan </a:t>
            </a:r>
            <a:r>
              <a:rPr lang="en-US" baseline="0" dirty="0" err="1"/>
              <a:t>worden</a:t>
            </a:r>
            <a:r>
              <a:rPr lang="en-US" baseline="0" dirty="0"/>
              <a:t> </a:t>
            </a:r>
            <a:r>
              <a:rPr lang="en-US" baseline="0" dirty="0" err="1"/>
              <a:t>behandeld</a:t>
            </a:r>
            <a:r>
              <a:rPr lang="en-US" baseline="0" dirty="0"/>
              <a:t>, </a:t>
            </a:r>
            <a:r>
              <a:rPr lang="en-US" baseline="0" dirty="0" err="1"/>
              <a:t>waarna</a:t>
            </a:r>
            <a:r>
              <a:rPr lang="en-US" baseline="0" dirty="0"/>
              <a:t> de </a:t>
            </a:r>
            <a:r>
              <a:rPr lang="en-US" baseline="0" dirty="0" err="1"/>
              <a:t>gemaakte</a:t>
            </a:r>
            <a:r>
              <a:rPr lang="en-US" baseline="0" dirty="0"/>
              <a:t> </a:t>
            </a:r>
            <a:r>
              <a:rPr lang="en-US" baseline="0" dirty="0" err="1"/>
              <a:t>keuzes</a:t>
            </a:r>
            <a:r>
              <a:rPr lang="en-US" baseline="0" dirty="0"/>
              <a:t> </a:t>
            </a:r>
            <a:r>
              <a:rPr lang="en-US" baseline="0" dirty="0" err="1"/>
              <a:t>en</a:t>
            </a:r>
            <a:r>
              <a:rPr lang="en-US" baseline="0" dirty="0"/>
              <a:t> </a:t>
            </a:r>
            <a:r>
              <a:rPr lang="en-US" baseline="0" dirty="0" err="1"/>
              <a:t>onderbouwing</a:t>
            </a:r>
            <a:r>
              <a:rPr lang="en-US" baseline="0" dirty="0"/>
              <a:t> </a:t>
            </a:r>
            <a:r>
              <a:rPr lang="en-US" baseline="0" dirty="0" err="1"/>
              <a:t>zal</a:t>
            </a:r>
            <a:r>
              <a:rPr lang="en-US" baseline="0" dirty="0"/>
              <a:t> </a:t>
            </a:r>
            <a:r>
              <a:rPr lang="en-US" baseline="0" dirty="0" err="1"/>
              <a:t>worden</a:t>
            </a:r>
            <a:r>
              <a:rPr lang="en-US" baseline="0" dirty="0"/>
              <a:t> </a:t>
            </a:r>
            <a:r>
              <a:rPr lang="en-US" baseline="0" dirty="0" err="1"/>
              <a:t>toegelicht</a:t>
            </a:r>
            <a:r>
              <a:rPr lang="en-US" baseline="0" dirty="0"/>
              <a:t>. </a:t>
            </a:r>
          </a:p>
          <a:p>
            <a:pPr marL="171450" indent="-171450">
              <a:buFontTx/>
              <a:buChar char="-"/>
            </a:pPr>
            <a:r>
              <a:rPr lang="en-US" baseline="0" dirty="0"/>
              <a:t>Tot </a:t>
            </a:r>
            <a:r>
              <a:rPr lang="en-US" baseline="0" dirty="0" err="1"/>
              <a:t>besluit</a:t>
            </a:r>
            <a:r>
              <a:rPr lang="en-US" baseline="0" dirty="0"/>
              <a:t> </a:t>
            </a:r>
            <a:r>
              <a:rPr lang="en-US" baseline="0" dirty="0" err="1"/>
              <a:t>volgt</a:t>
            </a:r>
            <a:r>
              <a:rPr lang="en-US" baseline="0" dirty="0"/>
              <a:t> </a:t>
            </a:r>
            <a:r>
              <a:rPr lang="en-US" baseline="0" dirty="0" err="1"/>
              <a:t>een</a:t>
            </a:r>
            <a:r>
              <a:rPr lang="en-US" baseline="0" dirty="0"/>
              <a:t> </a:t>
            </a:r>
            <a:r>
              <a:rPr lang="en-US" baseline="0" dirty="0" err="1"/>
              <a:t>conclusie</a:t>
            </a:r>
            <a:r>
              <a:rPr lang="en-US" baseline="0" dirty="0"/>
              <a:t> </a:t>
            </a:r>
            <a:r>
              <a:rPr lang="en-US" baseline="0" dirty="0" err="1"/>
              <a:t>aan</a:t>
            </a:r>
            <a:r>
              <a:rPr lang="en-US" baseline="0" dirty="0"/>
              <a:t> de hand van de </a:t>
            </a:r>
            <a:r>
              <a:rPr lang="en-US" baseline="0" dirty="0" err="1"/>
              <a:t>behandelde</a:t>
            </a:r>
            <a:r>
              <a:rPr lang="en-US" baseline="0" dirty="0"/>
              <a:t> </a:t>
            </a:r>
            <a:r>
              <a:rPr lang="en-US" baseline="0" dirty="0" err="1"/>
              <a:t>punten</a:t>
            </a:r>
            <a:r>
              <a:rPr lang="en-US" baseline="0" dirty="0"/>
              <a:t>. </a:t>
            </a:r>
            <a:r>
              <a:rPr lang="en-US" baseline="0" dirty="0" err="1"/>
              <a:t>Aan</a:t>
            </a:r>
            <a:r>
              <a:rPr lang="en-US" baseline="0" dirty="0"/>
              <a:t> het </a:t>
            </a:r>
            <a:r>
              <a:rPr lang="en-US" baseline="0" dirty="0" err="1"/>
              <a:t>einde</a:t>
            </a:r>
            <a:r>
              <a:rPr lang="en-US" baseline="0" dirty="0"/>
              <a:t> van </a:t>
            </a:r>
            <a:r>
              <a:rPr lang="en-US" baseline="0" dirty="0" err="1"/>
              <a:t>deze</a:t>
            </a:r>
            <a:r>
              <a:rPr lang="en-US" baseline="0" dirty="0"/>
              <a:t> </a:t>
            </a:r>
            <a:r>
              <a:rPr lang="en-US" baseline="0" dirty="0" err="1"/>
              <a:t>presentatie</a:t>
            </a:r>
            <a:r>
              <a:rPr lang="en-US" baseline="0" dirty="0"/>
              <a:t> </a:t>
            </a:r>
            <a:r>
              <a:rPr lang="en-US" baseline="0" dirty="0" err="1"/>
              <a:t>zal</a:t>
            </a:r>
            <a:r>
              <a:rPr lang="en-US" baseline="0" dirty="0"/>
              <a:t> de </a:t>
            </a:r>
            <a:r>
              <a:rPr lang="en-US" baseline="0" dirty="0" err="1"/>
              <a:t>gelegenheid</a:t>
            </a:r>
            <a:r>
              <a:rPr lang="en-US" baseline="0" dirty="0"/>
              <a:t> </a:t>
            </a:r>
            <a:r>
              <a:rPr lang="en-US" baseline="0" dirty="0" err="1"/>
              <a:t>worden</a:t>
            </a:r>
            <a:r>
              <a:rPr lang="en-US" baseline="0" dirty="0"/>
              <a:t> </a:t>
            </a:r>
            <a:r>
              <a:rPr lang="en-US" baseline="0" dirty="0" err="1"/>
              <a:t>gegeven</a:t>
            </a:r>
            <a:r>
              <a:rPr lang="en-US" baseline="0" dirty="0"/>
              <a:t> om </a:t>
            </a:r>
            <a:r>
              <a:rPr lang="en-US" baseline="0" dirty="0" err="1"/>
              <a:t>vragen</a:t>
            </a:r>
            <a:r>
              <a:rPr lang="en-US" baseline="0" dirty="0"/>
              <a:t> </a:t>
            </a:r>
            <a:r>
              <a:rPr lang="en-US" baseline="0" dirty="0" err="1"/>
              <a:t>te</a:t>
            </a:r>
            <a:r>
              <a:rPr lang="en-US" baseline="0" dirty="0"/>
              <a:t> </a:t>
            </a:r>
            <a:r>
              <a:rPr lang="en-US" baseline="0" dirty="0" err="1"/>
              <a:t>kunnen</a:t>
            </a:r>
            <a:r>
              <a:rPr lang="en-US" baseline="0" dirty="0"/>
              <a:t> </a:t>
            </a:r>
            <a:r>
              <a:rPr lang="en-US" baseline="0" dirty="0" err="1"/>
              <a:t>stellen</a:t>
            </a:r>
            <a:r>
              <a:rPr lang="en-US" baseline="0" dirty="0"/>
              <a:t>.</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250503B6-F4CD-DE49-AB30-479371E8558D}" type="slidenum">
              <a:rPr lang="en-US" smtClean="0"/>
              <a:t>3</a:t>
            </a:fld>
            <a:endParaRPr lang="en-US"/>
          </a:p>
        </p:txBody>
      </p:sp>
      <p:sp>
        <p:nvSpPr>
          <p:cNvPr id="5" name="Tijdelijke aanduiding voor datum 4"/>
          <p:cNvSpPr>
            <a:spLocks noGrp="1"/>
          </p:cNvSpPr>
          <p:nvPr>
            <p:ph type="dt" idx="11"/>
          </p:nvPr>
        </p:nvSpPr>
        <p:spPr/>
        <p:txBody>
          <a:bodyPr/>
          <a:lstStyle/>
          <a:p>
            <a:fld id="{6226247D-2D1D-474D-B6EC-4A3215D98905}"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231930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Allereerst</a:t>
            </a:r>
            <a:r>
              <a:rPr lang="en-US" baseline="0" dirty="0"/>
              <a:t> </a:t>
            </a:r>
            <a:r>
              <a:rPr lang="en-US" baseline="0" dirty="0" err="1"/>
              <a:t>zal</a:t>
            </a:r>
            <a:r>
              <a:rPr lang="en-US" baseline="0" dirty="0"/>
              <a:t> het </a:t>
            </a:r>
            <a:r>
              <a:rPr lang="en-US" baseline="0" dirty="0" err="1"/>
              <a:t>ontwerpplan</a:t>
            </a:r>
            <a:r>
              <a:rPr lang="en-US" baseline="0" dirty="0"/>
              <a:t> </a:t>
            </a:r>
            <a:r>
              <a:rPr lang="en-US" baseline="0" dirty="0" err="1"/>
              <a:t>worden</a:t>
            </a:r>
            <a:r>
              <a:rPr lang="en-US" baseline="0" dirty="0"/>
              <a:t> </a:t>
            </a:r>
            <a:r>
              <a:rPr lang="en-US" baseline="0" dirty="0" err="1"/>
              <a:t>behandeld</a:t>
            </a:r>
            <a:r>
              <a:rPr lang="en-US" baseline="0" dirty="0"/>
              <a:t>. </a:t>
            </a:r>
            <a:r>
              <a:rPr lang="en-US" baseline="0" dirty="0" err="1"/>
              <a:t>Martijn</a:t>
            </a:r>
            <a:r>
              <a:rPr lang="en-US" baseline="0" dirty="0"/>
              <a:t> </a:t>
            </a:r>
            <a:r>
              <a:rPr lang="en-US" baseline="0" dirty="0" err="1"/>
              <a:t>zal</a:t>
            </a:r>
            <a:r>
              <a:rPr lang="en-US" baseline="0" dirty="0"/>
              <a:t> </a:t>
            </a:r>
            <a:r>
              <a:rPr lang="en-US" baseline="0" dirty="0" err="1"/>
              <a:t>hierover</a:t>
            </a:r>
            <a:r>
              <a:rPr lang="en-US" baseline="0" dirty="0"/>
              <a:t> </a:t>
            </a:r>
            <a:r>
              <a:rPr lang="en-US" baseline="0" dirty="0" err="1"/>
              <a:t>meer</a:t>
            </a:r>
            <a:r>
              <a:rPr lang="en-US" baseline="0" dirty="0"/>
              <a:t> </a:t>
            </a:r>
            <a:r>
              <a:rPr lang="en-US" baseline="0" dirty="0" err="1"/>
              <a:t>vertellen</a:t>
            </a:r>
            <a:r>
              <a:rPr lang="en-US" baseline="0" dirty="0"/>
              <a:t>. </a:t>
            </a:r>
          </a:p>
        </p:txBody>
      </p:sp>
      <p:sp>
        <p:nvSpPr>
          <p:cNvPr id="4" name="Slide Number Placeholder 3"/>
          <p:cNvSpPr>
            <a:spLocks noGrp="1"/>
          </p:cNvSpPr>
          <p:nvPr>
            <p:ph type="sldNum" sz="quarter" idx="10"/>
          </p:nvPr>
        </p:nvSpPr>
        <p:spPr/>
        <p:txBody>
          <a:bodyPr/>
          <a:lstStyle/>
          <a:p>
            <a:fld id="{250503B6-F4CD-DE49-AB30-479371E8558D}" type="slidenum">
              <a:rPr lang="en-US" smtClean="0"/>
              <a:t>4</a:t>
            </a:fld>
            <a:endParaRPr lang="en-US"/>
          </a:p>
        </p:txBody>
      </p:sp>
      <p:sp>
        <p:nvSpPr>
          <p:cNvPr id="5" name="Tijdelijke aanduiding voor datum 4"/>
          <p:cNvSpPr>
            <a:spLocks noGrp="1"/>
          </p:cNvSpPr>
          <p:nvPr>
            <p:ph type="dt" idx="11"/>
          </p:nvPr>
        </p:nvSpPr>
        <p:spPr/>
        <p:txBody>
          <a:bodyPr/>
          <a:lstStyle/>
          <a:p>
            <a:fld id="{FF6B2875-89DA-4A64-B72D-C38A954E125B}"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3143034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NL" noProof="0" dirty="0"/>
              <a:t>Hier </a:t>
            </a:r>
            <a:r>
              <a:rPr lang="nl-NL" baseline="0" noProof="0" dirty="0"/>
              <a:t>is het ontwerp weergegeven wat wij hebben opgesteld voor het kavel. Hierin is met witte pijlen de meest voorkomende windrichting weergegeven. De gehele lay-out is geplaatst op een kaart van de bodemdieptes waarbij groen de hoger gelegen delen zijn en blauw de lager gelegen delen.</a:t>
            </a:r>
          </a:p>
          <a:p>
            <a:pPr marL="171450" indent="-171450">
              <a:buFontTx/>
              <a:buChar char="-"/>
            </a:pPr>
            <a:r>
              <a:rPr lang="nl-NL" baseline="0" noProof="0" dirty="0"/>
              <a:t>Hierin is te zien dat wij de windturbines in </a:t>
            </a:r>
            <a:r>
              <a:rPr lang="nl-NL" baseline="0" noProof="0" dirty="0" err="1"/>
              <a:t>octagonale</a:t>
            </a:r>
            <a:r>
              <a:rPr lang="nl-NL" baseline="0" noProof="0" dirty="0"/>
              <a:t> groepen hebben geplaatst. Daarnaast is ook de bekabeling weergegeven. Hier is te zien dat er 8 windturbines per kabel worden aangesloten. Deze punten worden dadelijk verder toegelicht</a:t>
            </a:r>
          </a:p>
          <a:p>
            <a:pPr marL="171450" indent="-171450">
              <a:buFontTx/>
              <a:buChar char="-"/>
            </a:pPr>
            <a:r>
              <a:rPr lang="nl-NL" baseline="0" noProof="0" dirty="0"/>
              <a:t>In dit park is gekozen om gebruik te maken van een </a:t>
            </a:r>
            <a:r>
              <a:rPr lang="nl-NL" baseline="0" noProof="0" dirty="0" err="1"/>
              <a:t>Vestas</a:t>
            </a:r>
            <a:r>
              <a:rPr lang="nl-NL" baseline="0" noProof="0" dirty="0"/>
              <a:t> V164 windturbine. Dit is een turbine met een rotordiameter van 164 meter en een vermogen van 8.0MW.</a:t>
            </a:r>
          </a:p>
          <a:p>
            <a:pPr marL="171450" indent="-171450">
              <a:buFontTx/>
              <a:buChar char="-"/>
            </a:pPr>
            <a:r>
              <a:rPr lang="nl-NL" baseline="0" noProof="0" dirty="0"/>
              <a:t>Bij het bepalen van de onderlinge afstanden is uitgegaan van de minimale vereisten die genoemd zijn in het kavelbesluit. Hierbij diende minimaal 4 rotordiameters tussen elke windturbine te worden aangehouden. In de minst voorkomende windrichting hebben wij gekozen om minimaal 5 rotordiameters aan te houden (dit zijn de rode omlijningen rondom de windturbines).</a:t>
            </a:r>
            <a:endParaRPr lang="nl-NL" noProof="0" dirty="0"/>
          </a:p>
        </p:txBody>
      </p:sp>
      <p:sp>
        <p:nvSpPr>
          <p:cNvPr id="4" name="Slide Number Placeholder 3"/>
          <p:cNvSpPr>
            <a:spLocks noGrp="1"/>
          </p:cNvSpPr>
          <p:nvPr>
            <p:ph type="sldNum" sz="quarter" idx="10"/>
          </p:nvPr>
        </p:nvSpPr>
        <p:spPr/>
        <p:txBody>
          <a:bodyPr/>
          <a:lstStyle/>
          <a:p>
            <a:fld id="{250503B6-F4CD-DE49-AB30-479371E8558D}" type="slidenum">
              <a:rPr lang="en-US" smtClean="0"/>
              <a:t>5</a:t>
            </a:fld>
            <a:endParaRPr lang="en-US"/>
          </a:p>
        </p:txBody>
      </p:sp>
      <p:sp>
        <p:nvSpPr>
          <p:cNvPr id="5" name="Tijdelijke aanduiding voor datum 4"/>
          <p:cNvSpPr>
            <a:spLocks noGrp="1"/>
          </p:cNvSpPr>
          <p:nvPr>
            <p:ph type="dt" idx="11"/>
          </p:nvPr>
        </p:nvSpPr>
        <p:spPr/>
        <p:txBody>
          <a:bodyPr/>
          <a:lstStyle/>
          <a:p>
            <a:fld id="{5AD3D0AD-4BE5-4BE9-AAB4-E54C9EEF3660}"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25894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Naar</a:t>
            </a:r>
            <a:r>
              <a:rPr lang="en-US" baseline="0" dirty="0"/>
              <a:t> de </a:t>
            </a:r>
            <a:r>
              <a:rPr lang="en-US" baseline="0" dirty="0" err="1"/>
              <a:t>eigenschappen</a:t>
            </a:r>
            <a:r>
              <a:rPr lang="en-US" baseline="0" dirty="0"/>
              <a:t> van de wind in het </a:t>
            </a:r>
            <a:r>
              <a:rPr lang="en-US" baseline="0" dirty="0" err="1"/>
              <a:t>Borssele</a:t>
            </a:r>
            <a:r>
              <a:rPr lang="en-US" baseline="0" dirty="0"/>
              <a:t> </a:t>
            </a:r>
            <a:r>
              <a:rPr lang="en-US" baseline="0" dirty="0" err="1"/>
              <a:t>gebied</a:t>
            </a:r>
            <a:r>
              <a:rPr lang="en-US" baseline="0" dirty="0"/>
              <a:t> </a:t>
            </a:r>
            <a:r>
              <a:rPr lang="en-US" baseline="0" dirty="0" err="1"/>
              <a:t>zijn</a:t>
            </a:r>
            <a:r>
              <a:rPr lang="en-US" baseline="0" dirty="0"/>
              <a:t> </a:t>
            </a:r>
            <a:r>
              <a:rPr lang="en-US" baseline="0" dirty="0" err="1"/>
              <a:t>uitgebreide</a:t>
            </a:r>
            <a:r>
              <a:rPr lang="en-US" baseline="0" dirty="0"/>
              <a:t> studies </a:t>
            </a:r>
            <a:r>
              <a:rPr lang="en-US" baseline="0" dirty="0" err="1"/>
              <a:t>gedaan</a:t>
            </a:r>
            <a:r>
              <a:rPr lang="en-US" baseline="0" dirty="0"/>
              <a:t>. </a:t>
            </a:r>
            <a:r>
              <a:rPr lang="en-US" baseline="0" dirty="0" err="1"/>
              <a:t>Hieruit</a:t>
            </a:r>
            <a:r>
              <a:rPr lang="en-US" baseline="0" dirty="0"/>
              <a:t> </a:t>
            </a:r>
            <a:r>
              <a:rPr lang="en-US" baseline="0" dirty="0" err="1"/>
              <a:t>volgt</a:t>
            </a:r>
            <a:r>
              <a:rPr lang="en-US" baseline="0" dirty="0"/>
              <a:t> de </a:t>
            </a:r>
            <a:r>
              <a:rPr lang="en-US" baseline="0" dirty="0" err="1"/>
              <a:t>verdeling</a:t>
            </a:r>
            <a:r>
              <a:rPr lang="en-US" baseline="0" dirty="0"/>
              <a:t> qua </a:t>
            </a:r>
            <a:r>
              <a:rPr lang="en-US" baseline="0" dirty="0" err="1"/>
              <a:t>windsnelheden</a:t>
            </a:r>
            <a:r>
              <a:rPr lang="en-US" baseline="0" dirty="0"/>
              <a:t> </a:t>
            </a:r>
            <a:r>
              <a:rPr lang="en-US" baseline="0" dirty="0" err="1"/>
              <a:t>zoals</a:t>
            </a:r>
            <a:r>
              <a:rPr lang="en-US" baseline="0" dirty="0"/>
              <a:t> *</a:t>
            </a:r>
            <a:r>
              <a:rPr lang="en-US" baseline="0" dirty="0" err="1"/>
              <a:t>hier</a:t>
            </a:r>
            <a:r>
              <a:rPr lang="en-US" baseline="0" dirty="0"/>
              <a:t>* </a:t>
            </a:r>
            <a:r>
              <a:rPr lang="en-US" baseline="0" dirty="0" err="1"/>
              <a:t>te</a:t>
            </a:r>
            <a:r>
              <a:rPr lang="en-US" baseline="0" dirty="0"/>
              <a:t> </a:t>
            </a:r>
            <a:r>
              <a:rPr lang="en-US" baseline="0" dirty="0" err="1"/>
              <a:t>zien</a:t>
            </a:r>
            <a:r>
              <a:rPr lang="en-US" baseline="0" dirty="0"/>
              <a:t>. </a:t>
            </a:r>
            <a:r>
              <a:rPr lang="en-US" baseline="0" dirty="0" err="1"/>
              <a:t>Daarnaast</a:t>
            </a:r>
            <a:r>
              <a:rPr lang="en-US" baseline="0" dirty="0"/>
              <a:t> </a:t>
            </a:r>
            <a:r>
              <a:rPr lang="en-US" baseline="0" dirty="0" err="1"/>
              <a:t>bleek</a:t>
            </a:r>
            <a:r>
              <a:rPr lang="en-US" baseline="0" dirty="0"/>
              <a:t> </a:t>
            </a:r>
            <a:r>
              <a:rPr lang="en-US" baseline="0" dirty="0" err="1"/>
              <a:t>hieruit</a:t>
            </a:r>
            <a:r>
              <a:rPr lang="en-US" baseline="0" dirty="0"/>
              <a:t> </a:t>
            </a:r>
            <a:r>
              <a:rPr lang="en-US" baseline="0" dirty="0" err="1"/>
              <a:t>dat</a:t>
            </a:r>
            <a:r>
              <a:rPr lang="en-US" baseline="0" dirty="0"/>
              <a:t> de </a:t>
            </a:r>
            <a:r>
              <a:rPr lang="en-US" baseline="0" dirty="0" err="1"/>
              <a:t>overheersende</a:t>
            </a:r>
            <a:r>
              <a:rPr lang="en-US" baseline="0" dirty="0"/>
              <a:t> </a:t>
            </a:r>
            <a:r>
              <a:rPr lang="en-US" baseline="0" dirty="0" err="1"/>
              <a:t>windrichting</a:t>
            </a:r>
            <a:r>
              <a:rPr lang="en-US" baseline="0" dirty="0"/>
              <a:t> Zuid-West is.</a:t>
            </a:r>
          </a:p>
          <a:p>
            <a:pPr marL="171450" indent="-171450">
              <a:buFontTx/>
              <a:buChar char="-"/>
            </a:pPr>
            <a:r>
              <a:rPr lang="en-US" baseline="0" dirty="0"/>
              <a:t>Met </a:t>
            </a:r>
            <a:r>
              <a:rPr lang="en-US" baseline="0" dirty="0" err="1"/>
              <a:t>behulp</a:t>
            </a:r>
            <a:r>
              <a:rPr lang="en-US" baseline="0" dirty="0"/>
              <a:t> van de </a:t>
            </a:r>
            <a:r>
              <a:rPr lang="en-US" baseline="0" dirty="0" err="1"/>
              <a:t>rotordiameter</a:t>
            </a:r>
            <a:r>
              <a:rPr lang="en-US" baseline="0" dirty="0"/>
              <a:t> </a:t>
            </a:r>
            <a:r>
              <a:rPr lang="en-US" baseline="0" dirty="0" err="1"/>
              <a:t>en</a:t>
            </a:r>
            <a:r>
              <a:rPr lang="en-US" baseline="0" dirty="0"/>
              <a:t> </a:t>
            </a:r>
            <a:r>
              <a:rPr lang="en-US" baseline="0" dirty="0" err="1"/>
              <a:t>deze</a:t>
            </a:r>
            <a:r>
              <a:rPr lang="en-US" baseline="0" dirty="0"/>
              <a:t> </a:t>
            </a:r>
            <a:r>
              <a:rPr lang="en-US" baseline="0" dirty="0" err="1"/>
              <a:t>gegevens</a:t>
            </a:r>
            <a:r>
              <a:rPr lang="en-US" baseline="0" dirty="0"/>
              <a:t> </a:t>
            </a:r>
            <a:r>
              <a:rPr lang="en-US" baseline="0" dirty="0" err="1"/>
              <a:t>hebben</a:t>
            </a:r>
            <a:r>
              <a:rPr lang="en-US" baseline="0" dirty="0"/>
              <a:t> </a:t>
            </a:r>
            <a:r>
              <a:rPr lang="en-US" baseline="0" dirty="0" err="1"/>
              <a:t>wij</a:t>
            </a:r>
            <a:r>
              <a:rPr lang="en-US" baseline="0" dirty="0"/>
              <a:t> </a:t>
            </a:r>
            <a:r>
              <a:rPr lang="en-US" baseline="0" dirty="0" err="1"/>
              <a:t>berekend</a:t>
            </a:r>
            <a:r>
              <a:rPr lang="en-US" baseline="0" dirty="0"/>
              <a:t> 189 </a:t>
            </a:r>
            <a:r>
              <a:rPr lang="en-US" baseline="0" dirty="0" err="1"/>
              <a:t>GWh</a:t>
            </a:r>
            <a:r>
              <a:rPr lang="en-US" baseline="0" dirty="0"/>
              <a:t> per </a:t>
            </a:r>
            <a:r>
              <a:rPr lang="en-US" baseline="0" dirty="0" err="1"/>
              <a:t>jaar</a:t>
            </a:r>
            <a:r>
              <a:rPr lang="en-US" baseline="0" dirty="0"/>
              <a:t> per turbine </a:t>
            </a:r>
            <a:r>
              <a:rPr lang="en-US" baseline="0" dirty="0" err="1"/>
              <a:t>aanwezig</a:t>
            </a:r>
            <a:r>
              <a:rPr lang="en-US" baseline="0" dirty="0"/>
              <a:t> is in de wind.</a:t>
            </a:r>
          </a:p>
          <a:p>
            <a:pPr marL="171450" indent="-171450">
              <a:buFontTx/>
              <a:buChar char="-"/>
            </a:pPr>
            <a:r>
              <a:rPr lang="en-US" baseline="0" dirty="0"/>
              <a:t>De </a:t>
            </a:r>
            <a:r>
              <a:rPr lang="en-US" baseline="0" dirty="0" err="1"/>
              <a:t>bodem</a:t>
            </a:r>
            <a:r>
              <a:rPr lang="en-US" baseline="0" dirty="0"/>
              <a:t> in het </a:t>
            </a:r>
            <a:r>
              <a:rPr lang="en-US" baseline="0" dirty="0" err="1"/>
              <a:t>gebied</a:t>
            </a:r>
            <a:r>
              <a:rPr lang="en-US" baseline="0" dirty="0"/>
              <a:t> </a:t>
            </a:r>
            <a:r>
              <a:rPr lang="en-US" baseline="0" dirty="0" err="1"/>
              <a:t>varieert</a:t>
            </a:r>
            <a:r>
              <a:rPr lang="en-US" baseline="0" dirty="0"/>
              <a:t> </a:t>
            </a:r>
            <a:r>
              <a:rPr lang="en-US" baseline="0" dirty="0" err="1"/>
              <a:t>vrij</a:t>
            </a:r>
            <a:r>
              <a:rPr lang="en-US" baseline="0" dirty="0"/>
              <a:t> </a:t>
            </a:r>
            <a:r>
              <a:rPr lang="en-US" baseline="0" dirty="0" err="1"/>
              <a:t>sterk</a:t>
            </a:r>
            <a:r>
              <a:rPr lang="en-US" baseline="0" dirty="0"/>
              <a:t>. </a:t>
            </a:r>
            <a:r>
              <a:rPr lang="en-US" baseline="0" dirty="0" err="1"/>
              <a:t>Deze</a:t>
            </a:r>
            <a:r>
              <a:rPr lang="en-US" baseline="0" dirty="0"/>
              <a:t> </a:t>
            </a:r>
            <a:r>
              <a:rPr lang="en-US" baseline="0" dirty="0" err="1"/>
              <a:t>varieert</a:t>
            </a:r>
            <a:r>
              <a:rPr lang="en-US" baseline="0" dirty="0"/>
              <a:t> van 10 tot 40 meter. </a:t>
            </a:r>
          </a:p>
          <a:p>
            <a:pPr marL="171450" indent="-171450">
              <a:buFontTx/>
              <a:buChar char="-"/>
            </a:pPr>
            <a:r>
              <a:rPr lang="en-US" dirty="0"/>
              <a:t>De </a:t>
            </a:r>
            <a:r>
              <a:rPr lang="en-US" dirty="0" err="1"/>
              <a:t>plaatsing</a:t>
            </a:r>
            <a:r>
              <a:rPr lang="en-US" dirty="0"/>
              <a:t> van de </a:t>
            </a:r>
            <a:r>
              <a:rPr lang="en-US" dirty="0" err="1"/>
              <a:t>windturbines</a:t>
            </a:r>
            <a:r>
              <a:rPr lang="en-US" dirty="0"/>
              <a:t> </a:t>
            </a:r>
            <a:r>
              <a:rPr lang="en-US" dirty="0" err="1"/>
              <a:t>zal</a:t>
            </a:r>
            <a:r>
              <a:rPr lang="en-US" dirty="0"/>
              <a:t> op de </a:t>
            </a:r>
            <a:r>
              <a:rPr lang="en-US" dirty="0" err="1"/>
              <a:t>hoogst</a:t>
            </a:r>
            <a:r>
              <a:rPr lang="en-US" baseline="0" dirty="0" err="1"/>
              <a:t>gelegen</a:t>
            </a:r>
            <a:r>
              <a:rPr lang="en-US" baseline="0" dirty="0"/>
              <a:t> </a:t>
            </a:r>
            <a:r>
              <a:rPr lang="en-US" baseline="0" dirty="0" err="1"/>
              <a:t>delen</a:t>
            </a:r>
            <a:r>
              <a:rPr lang="en-US" baseline="0" dirty="0"/>
              <a:t> </a:t>
            </a:r>
            <a:r>
              <a:rPr lang="en-US" baseline="0" dirty="0" err="1"/>
              <a:t>zijn</a:t>
            </a:r>
            <a:r>
              <a:rPr lang="en-US" baseline="0" dirty="0"/>
              <a:t>. </a:t>
            </a:r>
            <a:r>
              <a:rPr lang="en-US" baseline="0" dirty="0" err="1"/>
              <a:t>Hierdoor</a:t>
            </a:r>
            <a:r>
              <a:rPr lang="en-US" baseline="0" dirty="0"/>
              <a:t> </a:t>
            </a:r>
            <a:r>
              <a:rPr lang="en-US" baseline="0" dirty="0" err="1"/>
              <a:t>worden</a:t>
            </a:r>
            <a:r>
              <a:rPr lang="en-US" baseline="0" dirty="0"/>
              <a:t> </a:t>
            </a:r>
            <a:r>
              <a:rPr lang="en-US" baseline="0" dirty="0" err="1"/>
              <a:t>kosten</a:t>
            </a:r>
            <a:r>
              <a:rPr lang="en-US" baseline="0" dirty="0"/>
              <a:t> </a:t>
            </a:r>
            <a:r>
              <a:rPr lang="en-US" baseline="0" dirty="0" err="1"/>
              <a:t>bespaard</a:t>
            </a:r>
            <a:r>
              <a:rPr lang="en-US" baseline="0" dirty="0"/>
              <a:t> </a:t>
            </a:r>
            <a:r>
              <a:rPr lang="en-US" baseline="0" dirty="0" err="1"/>
              <a:t>doordat</a:t>
            </a:r>
            <a:r>
              <a:rPr lang="en-US" baseline="0" dirty="0"/>
              <a:t> </a:t>
            </a:r>
            <a:r>
              <a:rPr lang="en-US" baseline="0" dirty="0" err="1"/>
              <a:t>overal</a:t>
            </a:r>
            <a:r>
              <a:rPr lang="en-US" baseline="0" dirty="0"/>
              <a:t> </a:t>
            </a:r>
            <a:r>
              <a:rPr lang="en-US" baseline="0" dirty="0" err="1"/>
              <a:t>een</a:t>
            </a:r>
            <a:r>
              <a:rPr lang="en-US" baseline="0" dirty="0"/>
              <a:t> </a:t>
            </a:r>
            <a:r>
              <a:rPr lang="en-US" baseline="0" dirty="0" err="1"/>
              <a:t>monipile</a:t>
            </a:r>
            <a:r>
              <a:rPr lang="en-US" baseline="0" dirty="0"/>
              <a:t> </a:t>
            </a:r>
            <a:r>
              <a:rPr lang="en-US" baseline="0" dirty="0" err="1"/>
              <a:t>fundering</a:t>
            </a:r>
            <a:r>
              <a:rPr lang="en-US" dirty="0"/>
              <a:t> </a:t>
            </a:r>
            <a:r>
              <a:rPr lang="en-US" dirty="0" err="1"/>
              <a:t>kan</a:t>
            </a:r>
            <a:r>
              <a:rPr lang="en-US" dirty="0"/>
              <a:t> </a:t>
            </a:r>
            <a:r>
              <a:rPr lang="en-US" dirty="0" err="1"/>
              <a:t>worden</a:t>
            </a:r>
            <a:r>
              <a:rPr lang="en-US" dirty="0"/>
              <a:t> </a:t>
            </a:r>
            <a:r>
              <a:rPr lang="en-US" dirty="0" err="1"/>
              <a:t>toegepast</a:t>
            </a:r>
            <a:r>
              <a:rPr lang="en-US" dirty="0"/>
              <a:t>.</a:t>
            </a:r>
            <a:r>
              <a:rPr lang="en-US" baseline="0" dirty="0"/>
              <a:t> </a:t>
            </a:r>
            <a:r>
              <a:rPr lang="nl-NL" baseline="0" noProof="0" dirty="0"/>
              <a:t>Daarnaast zullen de plaatsingskosten worden gereduceerd.</a:t>
            </a:r>
          </a:p>
          <a:p>
            <a:pPr marL="171450" indent="-171450">
              <a:buFontTx/>
              <a:buChar char="-"/>
            </a:pPr>
            <a:r>
              <a:rPr lang="nl-NL" baseline="0" noProof="0" dirty="0"/>
              <a:t>Het distributienet is als volgt opgebouwd: er is een offshore station van </a:t>
            </a:r>
            <a:r>
              <a:rPr lang="nl-NL" baseline="0" noProof="0" dirty="0" err="1"/>
              <a:t>TenneT</a:t>
            </a:r>
            <a:r>
              <a:rPr lang="nl-NL" baseline="0" noProof="0" dirty="0"/>
              <a:t> aanwezig (zie afbeelding linksonder), waarbij 66 kV dient te worden aangeleverd. Dit zal met een driefasesysteem worden gerealiseerd. Het maximumvermogen per aansluiting bedraagt: 64MW. </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6</a:t>
            </a:fld>
            <a:endParaRPr lang="en-US"/>
          </a:p>
        </p:txBody>
      </p:sp>
      <p:sp>
        <p:nvSpPr>
          <p:cNvPr id="5" name="Tijdelijke aanduiding voor datum 4"/>
          <p:cNvSpPr>
            <a:spLocks noGrp="1"/>
          </p:cNvSpPr>
          <p:nvPr>
            <p:ph type="dt" idx="11"/>
          </p:nvPr>
        </p:nvSpPr>
        <p:spPr/>
        <p:txBody>
          <a:bodyPr/>
          <a:lstStyle/>
          <a:p>
            <a:fld id="{8D2883E9-45B2-4323-8716-1D0FD70EE702}"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187307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Bij</a:t>
            </a:r>
            <a:r>
              <a:rPr lang="en-US" dirty="0"/>
              <a:t> de</a:t>
            </a:r>
            <a:r>
              <a:rPr lang="en-US" baseline="0" dirty="0"/>
              <a:t> </a:t>
            </a:r>
            <a:r>
              <a:rPr lang="en-US" baseline="0" dirty="0" err="1"/>
              <a:t>keuze</a:t>
            </a:r>
            <a:r>
              <a:rPr lang="en-US" baseline="0" dirty="0"/>
              <a:t> van de </a:t>
            </a:r>
            <a:r>
              <a:rPr lang="en-US" baseline="0" dirty="0" err="1"/>
              <a:t>windturbine</a:t>
            </a:r>
            <a:r>
              <a:rPr lang="en-US" baseline="0" dirty="0"/>
              <a:t> is </a:t>
            </a:r>
            <a:r>
              <a:rPr lang="en-US" baseline="0" dirty="0" err="1"/>
              <a:t>rekening</a:t>
            </a:r>
            <a:r>
              <a:rPr lang="en-US" baseline="0" dirty="0"/>
              <a:t> </a:t>
            </a:r>
            <a:r>
              <a:rPr lang="en-US" baseline="0" dirty="0" err="1"/>
              <a:t>gehouden</a:t>
            </a:r>
            <a:r>
              <a:rPr lang="en-US" baseline="0" dirty="0"/>
              <a:t> met </a:t>
            </a:r>
            <a:r>
              <a:rPr lang="en-US" baseline="0" dirty="0" err="1"/>
              <a:t>een</a:t>
            </a:r>
            <a:r>
              <a:rPr lang="en-US" baseline="0" dirty="0"/>
              <a:t> </a:t>
            </a:r>
            <a:r>
              <a:rPr lang="en-US" baseline="0" dirty="0" err="1"/>
              <a:t>aantal</a:t>
            </a:r>
            <a:r>
              <a:rPr lang="en-US" baseline="0" dirty="0"/>
              <a:t> </a:t>
            </a:r>
            <a:r>
              <a:rPr lang="en-US" baseline="0" dirty="0" err="1"/>
              <a:t>factoren</a:t>
            </a:r>
            <a:r>
              <a:rPr lang="en-US" baseline="0" dirty="0"/>
              <a:t>. </a:t>
            </a:r>
            <a:r>
              <a:rPr lang="en-US" baseline="0" dirty="0" err="1"/>
              <a:t>Namelijk</a:t>
            </a:r>
            <a:r>
              <a:rPr lang="en-US" baseline="0" dirty="0"/>
              <a:t>: De </a:t>
            </a:r>
            <a:r>
              <a:rPr lang="en-US" baseline="0" dirty="0" err="1"/>
              <a:t>rotordiameter,prestatiefactor</a:t>
            </a:r>
            <a:r>
              <a:rPr lang="en-US" baseline="0" dirty="0"/>
              <a:t> </a:t>
            </a:r>
            <a:r>
              <a:rPr lang="en-US" baseline="0" dirty="0" err="1"/>
              <a:t>beschikbaarheid</a:t>
            </a:r>
            <a:r>
              <a:rPr lang="en-US" baseline="0" dirty="0"/>
              <a:t> </a:t>
            </a:r>
            <a:r>
              <a:rPr lang="en-US" baseline="0" dirty="0" err="1"/>
              <a:t>en</a:t>
            </a:r>
            <a:r>
              <a:rPr lang="en-US" baseline="0" dirty="0"/>
              <a:t> het </a:t>
            </a:r>
            <a:r>
              <a:rPr lang="en-US" baseline="0" dirty="0" err="1"/>
              <a:t>benodigde</a:t>
            </a:r>
            <a:r>
              <a:rPr lang="en-US" baseline="0" dirty="0"/>
              <a:t> </a:t>
            </a:r>
            <a:r>
              <a:rPr lang="en-US" baseline="0" dirty="0" err="1"/>
              <a:t>aantal</a:t>
            </a:r>
            <a:r>
              <a:rPr lang="en-US" baseline="0" dirty="0"/>
              <a:t> turbines</a:t>
            </a:r>
          </a:p>
          <a:p>
            <a:pPr marL="171450" indent="-171450">
              <a:buFontTx/>
              <a:buChar char="-"/>
            </a:pPr>
            <a:r>
              <a:rPr lang="en-US" baseline="0" dirty="0" err="1"/>
              <a:t>Uiteindelijk</a:t>
            </a:r>
            <a:r>
              <a:rPr lang="en-US" baseline="0" dirty="0"/>
              <a:t> is </a:t>
            </a:r>
            <a:r>
              <a:rPr lang="en-US" baseline="0" dirty="0" err="1"/>
              <a:t>hierbij</a:t>
            </a:r>
            <a:r>
              <a:rPr lang="en-US" baseline="0" dirty="0"/>
              <a:t> </a:t>
            </a:r>
            <a:r>
              <a:rPr lang="en-US" baseline="0" dirty="0" err="1"/>
              <a:t>gekozen</a:t>
            </a:r>
            <a:r>
              <a:rPr lang="en-US" baseline="0" dirty="0"/>
              <a:t> om 45 vestas v164 turbines </a:t>
            </a:r>
            <a:r>
              <a:rPr lang="en-US" baseline="0" dirty="0" err="1"/>
              <a:t>te</a:t>
            </a:r>
            <a:r>
              <a:rPr lang="en-US" baseline="0" dirty="0"/>
              <a:t> </a:t>
            </a:r>
            <a:r>
              <a:rPr lang="en-US" baseline="0" dirty="0" err="1"/>
              <a:t>plaatsen</a:t>
            </a:r>
            <a:r>
              <a:rPr lang="en-US" baseline="0" dirty="0"/>
              <a:t> met </a:t>
            </a:r>
            <a:r>
              <a:rPr lang="en-US" baseline="0" dirty="0" err="1"/>
              <a:t>een</a:t>
            </a:r>
            <a:r>
              <a:rPr lang="en-US" baseline="0" dirty="0"/>
              <a:t> </a:t>
            </a:r>
            <a:r>
              <a:rPr lang="en-US" baseline="0" dirty="0" err="1"/>
              <a:t>gecombineerd</a:t>
            </a:r>
            <a:r>
              <a:rPr lang="en-US" baseline="0" dirty="0"/>
              <a:t> </a:t>
            </a:r>
            <a:r>
              <a:rPr lang="en-US" baseline="0" dirty="0" err="1"/>
              <a:t>vermogen</a:t>
            </a:r>
            <a:r>
              <a:rPr lang="en-US" baseline="0" dirty="0"/>
              <a:t> van 360MW.</a:t>
            </a:r>
          </a:p>
          <a:p>
            <a:pPr marL="171450" indent="-171450">
              <a:buFontTx/>
              <a:buChar char="-"/>
            </a:pPr>
            <a:r>
              <a:rPr lang="en-US" dirty="0" err="1"/>
              <a:t>Uit</a:t>
            </a:r>
            <a:r>
              <a:rPr lang="en-US" baseline="0" dirty="0"/>
              <a:t> </a:t>
            </a:r>
            <a:r>
              <a:rPr lang="en-US" baseline="0" dirty="0" err="1"/>
              <a:t>onze</a:t>
            </a:r>
            <a:r>
              <a:rPr lang="en-US" baseline="0" dirty="0"/>
              <a:t> </a:t>
            </a:r>
            <a:r>
              <a:rPr lang="en-US" baseline="0" dirty="0" err="1"/>
              <a:t>berekeningen</a:t>
            </a:r>
            <a:r>
              <a:rPr lang="en-US" baseline="0" dirty="0"/>
              <a:t> </a:t>
            </a:r>
            <a:r>
              <a:rPr lang="en-US" baseline="0" dirty="0" err="1"/>
              <a:t>bleek</a:t>
            </a:r>
            <a:r>
              <a:rPr lang="en-US" baseline="0" dirty="0"/>
              <a:t> </a:t>
            </a:r>
            <a:r>
              <a:rPr lang="en-US" baseline="0" dirty="0" err="1"/>
              <a:t>dat</a:t>
            </a:r>
            <a:r>
              <a:rPr lang="en-US" baseline="0" dirty="0"/>
              <a:t> </a:t>
            </a:r>
            <a:r>
              <a:rPr lang="en-US" baseline="0" dirty="0" err="1"/>
              <a:t>deze</a:t>
            </a:r>
            <a:r>
              <a:rPr lang="en-US" baseline="0" dirty="0"/>
              <a:t> de </a:t>
            </a:r>
            <a:r>
              <a:rPr lang="en-US" baseline="0" dirty="0" err="1"/>
              <a:t>beste</a:t>
            </a:r>
            <a:r>
              <a:rPr lang="en-US" baseline="0" dirty="0"/>
              <a:t> </a:t>
            </a:r>
            <a:r>
              <a:rPr lang="en-US" baseline="0" dirty="0" err="1"/>
              <a:t>prestatiefactor</a:t>
            </a:r>
            <a:r>
              <a:rPr lang="en-US" baseline="0" dirty="0"/>
              <a:t> had met 20%.</a:t>
            </a:r>
          </a:p>
          <a:p>
            <a:pPr marL="171450" indent="-171450">
              <a:buFontTx/>
              <a:buChar char="-"/>
            </a:pPr>
            <a:r>
              <a:rPr lang="en-US" baseline="0" dirty="0" err="1"/>
              <a:t>Ook</a:t>
            </a:r>
            <a:r>
              <a:rPr lang="en-US" baseline="0" dirty="0"/>
              <a:t> is de turbine reeds </a:t>
            </a:r>
            <a:r>
              <a:rPr lang="en-US" baseline="0" dirty="0" err="1"/>
              <a:t>beschikbaar</a:t>
            </a:r>
            <a:r>
              <a:rPr lang="en-US" baseline="0" dirty="0"/>
              <a:t> </a:t>
            </a:r>
            <a:r>
              <a:rPr lang="en-US" baseline="0" dirty="0" err="1"/>
              <a:t>en</a:t>
            </a:r>
            <a:r>
              <a:rPr lang="en-US" baseline="0" dirty="0"/>
              <a:t> </a:t>
            </a:r>
            <a:r>
              <a:rPr lang="en-US" baseline="0" dirty="0" err="1"/>
              <a:t>ook</a:t>
            </a:r>
            <a:r>
              <a:rPr lang="en-US" baseline="0" dirty="0"/>
              <a:t> al </a:t>
            </a:r>
            <a:r>
              <a:rPr lang="en-US" baseline="0" dirty="0" err="1"/>
              <a:t>gebruikt</a:t>
            </a:r>
            <a:r>
              <a:rPr lang="en-US" baseline="0" dirty="0"/>
              <a:t>. </a:t>
            </a:r>
            <a:r>
              <a:rPr lang="en-US" baseline="0" dirty="0" err="1"/>
              <a:t>Hierdoor</a:t>
            </a:r>
            <a:r>
              <a:rPr lang="en-US" baseline="0" dirty="0"/>
              <a:t> </a:t>
            </a:r>
            <a:r>
              <a:rPr lang="en-US" baseline="0" dirty="0" err="1"/>
              <a:t>kan</a:t>
            </a:r>
            <a:r>
              <a:rPr lang="en-US" baseline="0" dirty="0"/>
              <a:t> de wens van </a:t>
            </a:r>
            <a:r>
              <a:rPr lang="en-US" baseline="0" dirty="0" err="1"/>
              <a:t>Rijkswaterstaat</a:t>
            </a:r>
            <a:r>
              <a:rPr lang="en-US" baseline="0" dirty="0"/>
              <a:t> om het park op </a:t>
            </a:r>
            <a:r>
              <a:rPr lang="en-US" baseline="0" dirty="0" err="1"/>
              <a:t>korte</a:t>
            </a:r>
            <a:r>
              <a:rPr lang="en-US" baseline="0" dirty="0"/>
              <a:t> </a:t>
            </a:r>
            <a:r>
              <a:rPr lang="en-US" baseline="0" dirty="0" err="1"/>
              <a:t>termijn</a:t>
            </a:r>
            <a:r>
              <a:rPr lang="en-US" baseline="0" dirty="0"/>
              <a:t> </a:t>
            </a:r>
            <a:r>
              <a:rPr lang="en-US" baseline="0" dirty="0" err="1"/>
              <a:t>te</a:t>
            </a:r>
            <a:r>
              <a:rPr lang="en-US" baseline="0" dirty="0"/>
              <a:t> </a:t>
            </a:r>
            <a:r>
              <a:rPr lang="en-US" baseline="0" dirty="0" err="1"/>
              <a:t>realiseren</a:t>
            </a:r>
            <a:r>
              <a:rPr lang="en-US" baseline="0" dirty="0"/>
              <a:t> </a:t>
            </a:r>
            <a:r>
              <a:rPr lang="en-US" baseline="0" dirty="0" err="1"/>
              <a:t>waargemaakt</a:t>
            </a:r>
            <a:r>
              <a:rPr lang="en-US" baseline="0" dirty="0"/>
              <a:t> </a:t>
            </a:r>
            <a:r>
              <a:rPr lang="en-US" baseline="0" dirty="0" err="1"/>
              <a:t>worden</a:t>
            </a:r>
            <a:r>
              <a:rPr lang="en-US" baseline="0" dirty="0"/>
              <a:t>.</a:t>
            </a:r>
          </a:p>
          <a:p>
            <a:pPr marL="171450" indent="-171450">
              <a:buFontTx/>
              <a:buChar char="-"/>
            </a:pPr>
            <a:r>
              <a:rPr lang="en-US" baseline="0" dirty="0"/>
              <a:t>De turbine </a:t>
            </a:r>
            <a:r>
              <a:rPr lang="en-US" baseline="0" dirty="0" err="1"/>
              <a:t>heeft</a:t>
            </a:r>
            <a:r>
              <a:rPr lang="en-US" baseline="0" dirty="0"/>
              <a:t> </a:t>
            </a:r>
            <a:r>
              <a:rPr lang="en-US" baseline="0" dirty="0" err="1"/>
              <a:t>ook</a:t>
            </a:r>
            <a:r>
              <a:rPr lang="en-US" baseline="0" dirty="0"/>
              <a:t> awards </a:t>
            </a:r>
            <a:r>
              <a:rPr lang="en-US" baseline="0" dirty="0" err="1"/>
              <a:t>gewonnen</a:t>
            </a:r>
            <a:r>
              <a:rPr lang="en-US" baseline="0" dirty="0"/>
              <a:t> voor de </a:t>
            </a:r>
            <a:r>
              <a:rPr lang="en-US" baseline="0" dirty="0" err="1"/>
              <a:t>beste</a:t>
            </a:r>
            <a:r>
              <a:rPr lang="en-US" baseline="0" dirty="0"/>
              <a:t> </a:t>
            </a:r>
            <a:r>
              <a:rPr lang="en-US" baseline="0" dirty="0" err="1"/>
              <a:t>windturbine</a:t>
            </a:r>
            <a:r>
              <a:rPr lang="en-US" baseline="0" dirty="0"/>
              <a:t> van 2014.</a:t>
            </a:r>
          </a:p>
          <a:p>
            <a:pPr marL="171450" indent="-171450">
              <a:buFontTx/>
              <a:buChar char="-"/>
            </a:pPr>
            <a:r>
              <a:rPr lang="en-US" baseline="0" dirty="0" err="1"/>
              <a:t>Uiteindelijk</a:t>
            </a:r>
            <a:r>
              <a:rPr lang="en-US" baseline="0" dirty="0"/>
              <a:t> </a:t>
            </a:r>
            <a:r>
              <a:rPr lang="en-US" baseline="0" dirty="0" err="1"/>
              <a:t>zal</a:t>
            </a:r>
            <a:r>
              <a:rPr lang="en-US" baseline="0" dirty="0"/>
              <a:t> </a:t>
            </a:r>
            <a:r>
              <a:rPr lang="en-US" baseline="0" dirty="0" err="1"/>
              <a:t>dit</a:t>
            </a:r>
            <a:r>
              <a:rPr lang="en-US" baseline="0" dirty="0"/>
              <a:t> park </a:t>
            </a:r>
            <a:r>
              <a:rPr lang="en-US" baseline="0" dirty="0" err="1"/>
              <a:t>goed</a:t>
            </a:r>
            <a:r>
              <a:rPr lang="en-US" baseline="0" dirty="0"/>
              <a:t> </a:t>
            </a:r>
            <a:r>
              <a:rPr lang="en-US" baseline="0" dirty="0" err="1"/>
              <a:t>zijn</a:t>
            </a:r>
            <a:r>
              <a:rPr lang="en-US" baseline="0" dirty="0"/>
              <a:t> om 513.000 </a:t>
            </a:r>
            <a:r>
              <a:rPr lang="en-US" baseline="0" dirty="0" err="1"/>
              <a:t>huishoudens</a:t>
            </a:r>
            <a:r>
              <a:rPr lang="en-US" baseline="0" dirty="0"/>
              <a:t> </a:t>
            </a:r>
            <a:r>
              <a:rPr lang="en-US" baseline="0" dirty="0" err="1"/>
              <a:t>een</a:t>
            </a:r>
            <a:r>
              <a:rPr lang="en-US" baseline="0" dirty="0"/>
              <a:t> </a:t>
            </a:r>
            <a:r>
              <a:rPr lang="en-US" baseline="0" dirty="0" err="1"/>
              <a:t>jaar</a:t>
            </a:r>
            <a:r>
              <a:rPr lang="en-US" baseline="0" dirty="0"/>
              <a:t> </a:t>
            </a:r>
            <a:r>
              <a:rPr lang="en-US" baseline="0" dirty="0" err="1"/>
              <a:t>lang</a:t>
            </a:r>
            <a:r>
              <a:rPr lang="en-US" baseline="0" dirty="0"/>
              <a:t> van </a:t>
            </a:r>
            <a:r>
              <a:rPr lang="en-US" baseline="0" dirty="0" err="1"/>
              <a:t>stroom</a:t>
            </a:r>
            <a:r>
              <a:rPr lang="en-US" baseline="0" dirty="0"/>
              <a:t> </a:t>
            </a:r>
            <a:r>
              <a:rPr lang="en-US" baseline="0" dirty="0" err="1"/>
              <a:t>te</a:t>
            </a:r>
            <a:r>
              <a:rPr lang="en-US" baseline="0" dirty="0"/>
              <a:t> </a:t>
            </a:r>
            <a:r>
              <a:rPr lang="en-US" baseline="0" dirty="0" err="1"/>
              <a:t>voorzien</a:t>
            </a:r>
            <a:r>
              <a:rPr lang="en-US" baseline="0" dirty="0"/>
              <a:t>.</a:t>
            </a:r>
          </a:p>
          <a:p>
            <a:pPr marL="171450" indent="-171450">
              <a:buFontTx/>
              <a:buChar char="-"/>
            </a:pPr>
            <a:endParaRPr lang="en-US" baseline="0" dirty="0"/>
          </a:p>
          <a:p>
            <a:pPr marL="171450" indent="-171450">
              <a:buFontTx/>
              <a:buChar char="-"/>
            </a:pPr>
            <a:r>
              <a:rPr lang="en-US" baseline="0" dirty="0"/>
              <a:t>Wat </a:t>
            </a:r>
            <a:r>
              <a:rPr lang="en-US" baseline="0" dirty="0" err="1"/>
              <a:t>betreft</a:t>
            </a:r>
            <a:r>
              <a:rPr lang="en-US" baseline="0" dirty="0"/>
              <a:t> de </a:t>
            </a:r>
            <a:r>
              <a:rPr lang="en-US" baseline="0" dirty="0" err="1"/>
              <a:t>indeling</a:t>
            </a:r>
            <a:r>
              <a:rPr lang="en-US" baseline="0" dirty="0"/>
              <a:t> is </a:t>
            </a:r>
            <a:r>
              <a:rPr lang="en-US" baseline="0" dirty="0" err="1"/>
              <a:t>er</a:t>
            </a:r>
            <a:r>
              <a:rPr lang="en-US" baseline="0" dirty="0"/>
              <a:t> </a:t>
            </a:r>
            <a:r>
              <a:rPr lang="en-US" baseline="0" dirty="0" err="1"/>
              <a:t>gekozen</a:t>
            </a:r>
            <a:r>
              <a:rPr lang="en-US" baseline="0" dirty="0"/>
              <a:t> voor </a:t>
            </a:r>
            <a:r>
              <a:rPr lang="en-US" baseline="0" dirty="0" err="1"/>
              <a:t>een</a:t>
            </a:r>
            <a:r>
              <a:rPr lang="en-US" baseline="0" dirty="0"/>
              <a:t> </a:t>
            </a:r>
            <a:r>
              <a:rPr lang="en-US" baseline="0" dirty="0" err="1"/>
              <a:t>octagonale</a:t>
            </a:r>
            <a:r>
              <a:rPr lang="en-US" baseline="0" dirty="0"/>
              <a:t> </a:t>
            </a:r>
            <a:r>
              <a:rPr lang="en-US" baseline="0" dirty="0" err="1"/>
              <a:t>vorm</a:t>
            </a:r>
            <a:r>
              <a:rPr lang="en-US" baseline="0" dirty="0"/>
              <a:t> met nog </a:t>
            </a:r>
            <a:r>
              <a:rPr lang="en-US" baseline="0" dirty="0" err="1"/>
              <a:t>een</a:t>
            </a:r>
            <a:r>
              <a:rPr lang="en-US" baseline="0" dirty="0"/>
              <a:t> </a:t>
            </a:r>
            <a:r>
              <a:rPr lang="en-US" baseline="0" dirty="0" err="1"/>
              <a:t>losse</a:t>
            </a:r>
            <a:r>
              <a:rPr lang="en-US" baseline="0" dirty="0"/>
              <a:t> string. </a:t>
            </a:r>
            <a:r>
              <a:rPr lang="en-US" baseline="0" dirty="0" err="1"/>
              <a:t>Deze</a:t>
            </a:r>
            <a:r>
              <a:rPr lang="en-US" baseline="0" dirty="0"/>
              <a:t> </a:t>
            </a:r>
            <a:r>
              <a:rPr lang="en-US" baseline="0" dirty="0" err="1"/>
              <a:t>losse</a:t>
            </a:r>
            <a:r>
              <a:rPr lang="en-US" baseline="0" dirty="0"/>
              <a:t> string is </a:t>
            </a:r>
            <a:r>
              <a:rPr lang="en-US" baseline="0" dirty="0" err="1"/>
              <a:t>gekozen</a:t>
            </a:r>
            <a:r>
              <a:rPr lang="en-US" baseline="0" dirty="0"/>
              <a:t> </a:t>
            </a:r>
            <a:r>
              <a:rPr lang="en-US" baseline="0" dirty="0" err="1"/>
              <a:t>omdat</a:t>
            </a:r>
            <a:r>
              <a:rPr lang="en-US" baseline="0" dirty="0"/>
              <a:t> </a:t>
            </a:r>
            <a:r>
              <a:rPr lang="en-US" baseline="0" dirty="0" err="1"/>
              <a:t>niet</a:t>
            </a:r>
            <a:r>
              <a:rPr lang="en-US" baseline="0" dirty="0"/>
              <a:t> </a:t>
            </a:r>
            <a:r>
              <a:rPr lang="en-US" baseline="0" dirty="0" err="1"/>
              <a:t>mogelijk</a:t>
            </a:r>
            <a:r>
              <a:rPr lang="en-US" baseline="0" dirty="0"/>
              <a:t> was nog </a:t>
            </a:r>
            <a:r>
              <a:rPr lang="en-US" baseline="0" dirty="0" err="1"/>
              <a:t>een</a:t>
            </a:r>
            <a:r>
              <a:rPr lang="en-US" baseline="0" dirty="0"/>
              <a:t> octagon op de </a:t>
            </a:r>
            <a:r>
              <a:rPr lang="en-US" baseline="0" dirty="0" err="1"/>
              <a:t>hogerliggende</a:t>
            </a:r>
            <a:r>
              <a:rPr lang="en-US" baseline="0" dirty="0"/>
              <a:t> </a:t>
            </a:r>
            <a:r>
              <a:rPr lang="en-US" baseline="0" dirty="0" err="1"/>
              <a:t>delen</a:t>
            </a:r>
            <a:r>
              <a:rPr lang="en-US" baseline="0" dirty="0"/>
              <a:t> in het </a:t>
            </a:r>
            <a:r>
              <a:rPr lang="en-US" baseline="0" dirty="0" err="1"/>
              <a:t>kavel</a:t>
            </a:r>
            <a:r>
              <a:rPr lang="en-US" baseline="0" dirty="0"/>
              <a:t> </a:t>
            </a:r>
            <a:r>
              <a:rPr lang="en-US" baseline="0" dirty="0" err="1"/>
              <a:t>te</a:t>
            </a:r>
            <a:r>
              <a:rPr lang="en-US" baseline="0" dirty="0"/>
              <a:t> </a:t>
            </a:r>
            <a:r>
              <a:rPr lang="en-US" baseline="0" dirty="0" err="1"/>
              <a:t>plaatsen</a:t>
            </a:r>
            <a:r>
              <a:rPr lang="en-US" baseline="0" dirty="0"/>
              <a:t>.</a:t>
            </a:r>
          </a:p>
          <a:p>
            <a:pPr marL="171450" indent="-171450">
              <a:buFontTx/>
              <a:buChar char="-"/>
            </a:pPr>
            <a:r>
              <a:rPr lang="en-US" baseline="0" dirty="0"/>
              <a:t>De </a:t>
            </a:r>
            <a:r>
              <a:rPr lang="en-US" baseline="0" dirty="0" err="1"/>
              <a:t>octagonale</a:t>
            </a:r>
            <a:r>
              <a:rPr lang="en-US" baseline="0" dirty="0"/>
              <a:t> </a:t>
            </a:r>
            <a:r>
              <a:rPr lang="en-US" baseline="0" dirty="0" err="1"/>
              <a:t>vorm</a:t>
            </a:r>
            <a:r>
              <a:rPr lang="en-US" baseline="0" dirty="0"/>
              <a:t> </a:t>
            </a:r>
            <a:r>
              <a:rPr lang="en-US" baseline="0" dirty="0" err="1"/>
              <a:t>zorgt</a:t>
            </a:r>
            <a:r>
              <a:rPr lang="en-US" baseline="0" dirty="0"/>
              <a:t> </a:t>
            </a:r>
            <a:r>
              <a:rPr lang="en-US" baseline="0" dirty="0" err="1"/>
              <a:t>er</a:t>
            </a:r>
            <a:r>
              <a:rPr lang="en-US" baseline="0" dirty="0"/>
              <a:t> voor </a:t>
            </a:r>
            <a:r>
              <a:rPr lang="en-US" baseline="0" dirty="0" err="1"/>
              <a:t>dat</a:t>
            </a:r>
            <a:r>
              <a:rPr lang="en-US" baseline="0" dirty="0"/>
              <a:t> in </a:t>
            </a:r>
            <a:r>
              <a:rPr lang="en-US" baseline="0" dirty="0" err="1"/>
              <a:t>elke</a:t>
            </a:r>
            <a:r>
              <a:rPr lang="en-US" baseline="0" dirty="0"/>
              <a:t> </a:t>
            </a:r>
            <a:r>
              <a:rPr lang="en-US" baseline="0" dirty="0" err="1"/>
              <a:t>windrichting</a:t>
            </a:r>
            <a:r>
              <a:rPr lang="en-US" baseline="0" dirty="0"/>
              <a:t> </a:t>
            </a:r>
            <a:r>
              <a:rPr lang="en-US" baseline="0" dirty="0" err="1"/>
              <a:t>maximaal</a:t>
            </a:r>
            <a:r>
              <a:rPr lang="en-US" baseline="0" dirty="0"/>
              <a:t> 2 turbines direct voor </a:t>
            </a:r>
            <a:r>
              <a:rPr lang="en-US" baseline="0" dirty="0" err="1"/>
              <a:t>elkaar</a:t>
            </a:r>
            <a:r>
              <a:rPr lang="en-US" baseline="0" dirty="0"/>
              <a:t> </a:t>
            </a:r>
            <a:r>
              <a:rPr lang="en-US" baseline="0" dirty="0" err="1"/>
              <a:t>staan</a:t>
            </a:r>
            <a:r>
              <a:rPr lang="en-US" baseline="0" dirty="0"/>
              <a:t>. </a:t>
            </a:r>
            <a:r>
              <a:rPr lang="en-US" baseline="0" dirty="0" err="1"/>
              <a:t>Hierdoor</a:t>
            </a:r>
            <a:r>
              <a:rPr lang="en-US" baseline="0" dirty="0"/>
              <a:t> </a:t>
            </a:r>
            <a:r>
              <a:rPr lang="en-US" baseline="0" dirty="0" err="1"/>
              <a:t>worden</a:t>
            </a:r>
            <a:r>
              <a:rPr lang="en-US" baseline="0" dirty="0"/>
              <a:t> de </a:t>
            </a:r>
            <a:r>
              <a:rPr lang="en-US" baseline="0" dirty="0" err="1"/>
              <a:t>onderlinge</a:t>
            </a:r>
            <a:r>
              <a:rPr lang="en-US" baseline="0" dirty="0"/>
              <a:t> </a:t>
            </a:r>
            <a:r>
              <a:rPr lang="en-US" baseline="0" dirty="0" err="1"/>
              <a:t>invloeden</a:t>
            </a:r>
            <a:r>
              <a:rPr lang="en-US" baseline="0" dirty="0"/>
              <a:t> (Wake-effect) </a:t>
            </a:r>
            <a:r>
              <a:rPr lang="en-US" baseline="0" dirty="0" err="1"/>
              <a:t>verkleind</a:t>
            </a:r>
            <a:r>
              <a:rPr lang="en-US" baseline="0" dirty="0"/>
              <a:t> </a:t>
            </a:r>
            <a:r>
              <a:rPr lang="en-US" baseline="0" dirty="0" err="1"/>
              <a:t>waardoor</a:t>
            </a:r>
            <a:r>
              <a:rPr lang="en-US" baseline="0" dirty="0"/>
              <a:t> het </a:t>
            </a:r>
            <a:r>
              <a:rPr lang="en-US" baseline="0" dirty="0" err="1"/>
              <a:t>rendement</a:t>
            </a:r>
            <a:r>
              <a:rPr lang="en-US" baseline="0" dirty="0"/>
              <a:t> </a:t>
            </a:r>
            <a:r>
              <a:rPr lang="en-US" baseline="0" dirty="0" err="1"/>
              <a:t>hoger</a:t>
            </a:r>
            <a:r>
              <a:rPr lang="en-US" baseline="0" dirty="0"/>
              <a:t> </a:t>
            </a:r>
            <a:r>
              <a:rPr lang="en-US" baseline="0" dirty="0" err="1"/>
              <a:t>wordt</a:t>
            </a:r>
            <a:r>
              <a:rPr lang="en-US" baseline="0" dirty="0"/>
              <a:t>.</a:t>
            </a:r>
          </a:p>
          <a:p>
            <a:pPr marL="171450" indent="-171450">
              <a:buFontTx/>
              <a:buChar char="-"/>
            </a:pPr>
            <a:r>
              <a:rPr lang="en-US" baseline="0" dirty="0" err="1"/>
              <a:t>Daarnaast</a:t>
            </a:r>
            <a:r>
              <a:rPr lang="en-US" baseline="0" dirty="0"/>
              <a:t> is het in de </a:t>
            </a:r>
            <a:r>
              <a:rPr lang="en-US" baseline="0" dirty="0" err="1"/>
              <a:t>octagonale</a:t>
            </a:r>
            <a:r>
              <a:rPr lang="en-US" baseline="0" dirty="0"/>
              <a:t> </a:t>
            </a:r>
            <a:r>
              <a:rPr lang="en-US" baseline="0" dirty="0" err="1"/>
              <a:t>vorm</a:t>
            </a:r>
            <a:r>
              <a:rPr lang="en-US" baseline="0" dirty="0"/>
              <a:t> </a:t>
            </a:r>
            <a:r>
              <a:rPr lang="en-US" baseline="0" dirty="0" err="1"/>
              <a:t>gemakkelijk</a:t>
            </a:r>
            <a:r>
              <a:rPr lang="en-US" baseline="0" dirty="0"/>
              <a:t> om </a:t>
            </a:r>
            <a:r>
              <a:rPr lang="en-US" baseline="0" dirty="0" err="1"/>
              <a:t>redundantie</a:t>
            </a:r>
            <a:r>
              <a:rPr lang="en-US" baseline="0" dirty="0"/>
              <a:t> </a:t>
            </a:r>
            <a:r>
              <a:rPr lang="en-US" baseline="0" dirty="0" err="1"/>
              <a:t>te</a:t>
            </a:r>
            <a:r>
              <a:rPr lang="en-US" baseline="0" dirty="0"/>
              <a:t> </a:t>
            </a:r>
            <a:r>
              <a:rPr lang="en-US" baseline="0" dirty="0" err="1"/>
              <a:t>introduceren</a:t>
            </a:r>
            <a:r>
              <a:rPr lang="en-US" baseline="0" dirty="0"/>
              <a:t>.</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7</a:t>
            </a:fld>
            <a:endParaRPr lang="en-US"/>
          </a:p>
        </p:txBody>
      </p:sp>
      <p:sp>
        <p:nvSpPr>
          <p:cNvPr id="5" name="Tijdelijke aanduiding voor datum 4"/>
          <p:cNvSpPr>
            <a:spLocks noGrp="1"/>
          </p:cNvSpPr>
          <p:nvPr>
            <p:ph type="dt" idx="11"/>
          </p:nvPr>
        </p:nvSpPr>
        <p:spPr/>
        <p:txBody>
          <a:bodyPr/>
          <a:lstStyle/>
          <a:p>
            <a:fld id="{284A0CB0-B20C-4D9B-AB7C-6F20F689BA7F}"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331004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Hiermee</a:t>
            </a:r>
            <a:r>
              <a:rPr lang="en-US" baseline="0" dirty="0"/>
              <a:t> </a:t>
            </a:r>
            <a:r>
              <a:rPr lang="en-US" baseline="0" dirty="0" err="1"/>
              <a:t>komen</a:t>
            </a:r>
            <a:r>
              <a:rPr lang="en-US" baseline="0" dirty="0"/>
              <a:t> </a:t>
            </a:r>
            <a:r>
              <a:rPr lang="en-US" baseline="0" dirty="0" err="1"/>
              <a:t>wij</a:t>
            </a:r>
            <a:r>
              <a:rPr lang="en-US" baseline="0" dirty="0"/>
              <a:t> </a:t>
            </a:r>
            <a:r>
              <a:rPr lang="en-US" baseline="0" dirty="0" err="1"/>
              <a:t>bij</a:t>
            </a:r>
            <a:r>
              <a:rPr lang="en-US" baseline="0" dirty="0"/>
              <a:t> de </a:t>
            </a:r>
            <a:r>
              <a:rPr lang="en-US" baseline="0" dirty="0" err="1"/>
              <a:t>bekabeling</a:t>
            </a:r>
            <a:r>
              <a:rPr lang="en-US" baseline="0" dirty="0"/>
              <a:t>. *</a:t>
            </a:r>
            <a:r>
              <a:rPr lang="en-US" baseline="0" dirty="0" err="1"/>
              <a:t>hier</a:t>
            </a:r>
            <a:r>
              <a:rPr lang="en-US" baseline="0" dirty="0"/>
              <a:t>* is </a:t>
            </a:r>
            <a:r>
              <a:rPr lang="en-US" baseline="0" dirty="0" err="1"/>
              <a:t>te</a:t>
            </a:r>
            <a:r>
              <a:rPr lang="en-US" baseline="0" dirty="0"/>
              <a:t> </a:t>
            </a:r>
            <a:r>
              <a:rPr lang="en-US" baseline="0" dirty="0" err="1"/>
              <a:t>zien</a:t>
            </a:r>
            <a:r>
              <a:rPr lang="en-US" baseline="0" dirty="0"/>
              <a:t> </a:t>
            </a:r>
            <a:r>
              <a:rPr lang="en-US" baseline="0" dirty="0" err="1"/>
              <a:t>dat</a:t>
            </a:r>
            <a:r>
              <a:rPr lang="en-US" baseline="0" dirty="0"/>
              <a:t> </a:t>
            </a:r>
            <a:r>
              <a:rPr lang="en-US" baseline="0" dirty="0" err="1"/>
              <a:t>ook</a:t>
            </a:r>
            <a:r>
              <a:rPr lang="en-US" baseline="0" dirty="0"/>
              <a:t> de </a:t>
            </a:r>
            <a:r>
              <a:rPr lang="en-US" baseline="0" dirty="0" err="1"/>
              <a:t>bekabeling</a:t>
            </a:r>
            <a:r>
              <a:rPr lang="en-US" baseline="0" dirty="0"/>
              <a:t> in </a:t>
            </a:r>
            <a:r>
              <a:rPr lang="en-US" baseline="0" dirty="0" err="1"/>
              <a:t>een</a:t>
            </a:r>
            <a:r>
              <a:rPr lang="en-US" baseline="0" dirty="0"/>
              <a:t> </a:t>
            </a:r>
            <a:r>
              <a:rPr lang="en-US" baseline="0" dirty="0" err="1"/>
              <a:t>octagonale</a:t>
            </a:r>
            <a:r>
              <a:rPr lang="en-US" baseline="0" dirty="0"/>
              <a:t> </a:t>
            </a:r>
            <a:r>
              <a:rPr lang="en-US" baseline="0" dirty="0" err="1"/>
              <a:t>vorm</a:t>
            </a:r>
            <a:r>
              <a:rPr lang="en-US" baseline="0" dirty="0"/>
              <a:t> is </a:t>
            </a:r>
            <a:r>
              <a:rPr lang="en-US" baseline="0" dirty="0" err="1"/>
              <a:t>gelegd</a:t>
            </a:r>
            <a:r>
              <a:rPr lang="en-US" baseline="0" dirty="0"/>
              <a:t>. </a:t>
            </a:r>
          </a:p>
          <a:p>
            <a:pPr marL="171450" indent="-171450">
              <a:buFontTx/>
              <a:buChar char="-"/>
            </a:pPr>
            <a:r>
              <a:rPr lang="en-US" baseline="0" dirty="0"/>
              <a:t>Elke turbine </a:t>
            </a:r>
            <a:r>
              <a:rPr lang="en-US" baseline="0" dirty="0" err="1"/>
              <a:t>kan</a:t>
            </a:r>
            <a:r>
              <a:rPr lang="en-US" baseline="0" dirty="0"/>
              <a:t> </a:t>
            </a:r>
            <a:r>
              <a:rPr lang="en-US" baseline="0" dirty="0" err="1"/>
              <a:t>maximaal</a:t>
            </a:r>
            <a:r>
              <a:rPr lang="en-US" baseline="0" dirty="0"/>
              <a:t> 121 ampere </a:t>
            </a:r>
            <a:r>
              <a:rPr lang="en-US" baseline="0" dirty="0" err="1"/>
              <a:t>leveren</a:t>
            </a:r>
            <a:r>
              <a:rPr lang="en-US" baseline="0" dirty="0"/>
              <a:t>. Met 8 turbines per string </a:t>
            </a:r>
            <a:r>
              <a:rPr lang="en-US" baseline="0" dirty="0" err="1"/>
              <a:t>komt</a:t>
            </a:r>
            <a:r>
              <a:rPr lang="en-US" baseline="0" dirty="0"/>
              <a:t> </a:t>
            </a:r>
            <a:r>
              <a:rPr lang="en-US" baseline="0" dirty="0" err="1"/>
              <a:t>dit</a:t>
            </a:r>
            <a:r>
              <a:rPr lang="en-US" baseline="0" dirty="0"/>
              <a:t> </a:t>
            </a:r>
            <a:r>
              <a:rPr lang="en-US" baseline="0" dirty="0" err="1"/>
              <a:t>neer</a:t>
            </a:r>
            <a:r>
              <a:rPr lang="en-US" baseline="0" dirty="0"/>
              <a:t> op 577 ampere per </a:t>
            </a:r>
            <a:r>
              <a:rPr lang="en-US" baseline="0" dirty="0" err="1"/>
              <a:t>fase</a:t>
            </a:r>
            <a:r>
              <a:rPr lang="en-US" baseline="0" dirty="0"/>
              <a:t>. </a:t>
            </a:r>
            <a:r>
              <a:rPr lang="en-US" baseline="0" dirty="0" err="1"/>
              <a:t>Hierbij</a:t>
            </a:r>
            <a:r>
              <a:rPr lang="en-US" baseline="0" dirty="0"/>
              <a:t> is </a:t>
            </a:r>
            <a:r>
              <a:rPr lang="en-US" baseline="0" dirty="0" err="1"/>
              <a:t>gekozen</a:t>
            </a:r>
            <a:r>
              <a:rPr lang="en-US" baseline="0" dirty="0"/>
              <a:t> voor </a:t>
            </a:r>
            <a:r>
              <a:rPr lang="en-US" baseline="0" dirty="0" err="1"/>
              <a:t>een</a:t>
            </a:r>
            <a:r>
              <a:rPr lang="en-US" baseline="0" dirty="0"/>
              <a:t> 630mm2 </a:t>
            </a:r>
            <a:r>
              <a:rPr lang="en-US" baseline="0" dirty="0" err="1"/>
              <a:t>kabel</a:t>
            </a:r>
            <a:r>
              <a:rPr lang="en-US" baseline="0" dirty="0"/>
              <a:t> van </a:t>
            </a:r>
            <a:r>
              <a:rPr lang="en-US" baseline="0" dirty="0" err="1"/>
              <a:t>prysmian</a:t>
            </a:r>
            <a:r>
              <a:rPr lang="en-US" baseline="0" dirty="0"/>
              <a:t>. </a:t>
            </a:r>
            <a:r>
              <a:rPr lang="en-US" baseline="0" dirty="0" err="1"/>
              <a:t>Gezien</a:t>
            </a:r>
            <a:r>
              <a:rPr lang="en-US" baseline="0" dirty="0"/>
              <a:t> het </a:t>
            </a:r>
            <a:r>
              <a:rPr lang="en-US" baseline="0" dirty="0" err="1"/>
              <a:t>een</a:t>
            </a:r>
            <a:r>
              <a:rPr lang="en-US" baseline="0" dirty="0"/>
              <a:t> </a:t>
            </a:r>
            <a:r>
              <a:rPr lang="en-US" baseline="0" dirty="0" err="1"/>
              <a:t>driefase</a:t>
            </a:r>
            <a:r>
              <a:rPr lang="en-US" baseline="0" dirty="0"/>
              <a:t> </a:t>
            </a:r>
            <a:r>
              <a:rPr lang="en-US" baseline="0" dirty="0" err="1"/>
              <a:t>systeem</a:t>
            </a:r>
            <a:r>
              <a:rPr lang="en-US" baseline="0" dirty="0"/>
              <a:t> is, </a:t>
            </a:r>
            <a:r>
              <a:rPr lang="en-US" baseline="0" dirty="0" err="1"/>
              <a:t>zijn</a:t>
            </a:r>
            <a:r>
              <a:rPr lang="en-US" baseline="0" dirty="0"/>
              <a:t> </a:t>
            </a:r>
            <a:r>
              <a:rPr lang="en-US" baseline="0" dirty="0" err="1"/>
              <a:t>er</a:t>
            </a:r>
            <a:r>
              <a:rPr lang="en-US" baseline="0" dirty="0"/>
              <a:t> </a:t>
            </a:r>
            <a:r>
              <a:rPr lang="en-US" baseline="0" dirty="0" err="1"/>
              <a:t>dus</a:t>
            </a:r>
            <a:r>
              <a:rPr lang="en-US" baseline="0" dirty="0"/>
              <a:t> </a:t>
            </a:r>
            <a:r>
              <a:rPr lang="en-US" baseline="0" dirty="0" err="1"/>
              <a:t>ook</a:t>
            </a:r>
            <a:r>
              <a:rPr lang="en-US" baseline="0" dirty="0"/>
              <a:t> </a:t>
            </a:r>
            <a:r>
              <a:rPr lang="en-US" baseline="0" dirty="0" err="1"/>
              <a:t>drie</a:t>
            </a:r>
            <a:r>
              <a:rPr lang="en-US" baseline="0" dirty="0"/>
              <a:t> </a:t>
            </a:r>
            <a:r>
              <a:rPr lang="en-US" baseline="0" dirty="0" err="1"/>
              <a:t>kabels</a:t>
            </a:r>
            <a:r>
              <a:rPr lang="en-US" baseline="0" dirty="0"/>
              <a:t> </a:t>
            </a:r>
            <a:r>
              <a:rPr lang="en-US" baseline="0" dirty="0" err="1"/>
              <a:t>nodig</a:t>
            </a:r>
            <a:r>
              <a:rPr lang="en-US" baseline="0" dirty="0"/>
              <a:t> per </a:t>
            </a:r>
            <a:r>
              <a:rPr lang="en-US" baseline="0" dirty="0" err="1"/>
              <a:t>verbinding</a:t>
            </a:r>
            <a:endParaRPr lang="en-US" baseline="0" dirty="0"/>
          </a:p>
          <a:p>
            <a:pPr marL="171450" indent="-171450">
              <a:buFontTx/>
              <a:buChar char="-"/>
            </a:pPr>
            <a:r>
              <a:rPr lang="en-US" baseline="0" dirty="0" err="1"/>
              <a:t>Dit</a:t>
            </a:r>
            <a:r>
              <a:rPr lang="en-US" baseline="0" dirty="0"/>
              <a:t> is </a:t>
            </a:r>
            <a:r>
              <a:rPr lang="en-US" baseline="0" dirty="0" err="1"/>
              <a:t>een</a:t>
            </a:r>
            <a:r>
              <a:rPr lang="en-US" baseline="0" dirty="0"/>
              <a:t> </a:t>
            </a:r>
            <a:r>
              <a:rPr lang="en-US" baseline="0" dirty="0" err="1"/>
              <a:t>aluminium</a:t>
            </a:r>
            <a:r>
              <a:rPr lang="en-US" baseline="0" dirty="0"/>
              <a:t> </a:t>
            </a:r>
            <a:r>
              <a:rPr lang="en-US" baseline="0" dirty="0" err="1"/>
              <a:t>kabel</a:t>
            </a:r>
            <a:r>
              <a:rPr lang="en-US" baseline="0" dirty="0"/>
              <a:t> met </a:t>
            </a:r>
            <a:r>
              <a:rPr lang="en-US" baseline="0" dirty="0" err="1"/>
              <a:t>een</a:t>
            </a:r>
            <a:r>
              <a:rPr lang="en-US" baseline="0" dirty="0"/>
              <a:t> </a:t>
            </a:r>
            <a:r>
              <a:rPr lang="en-US" baseline="0" dirty="0" err="1"/>
              <a:t>aluminium</a:t>
            </a:r>
            <a:r>
              <a:rPr lang="en-US" baseline="0" dirty="0"/>
              <a:t> </a:t>
            </a:r>
            <a:r>
              <a:rPr lang="en-US" baseline="0" dirty="0" err="1"/>
              <a:t>aardscherm</a:t>
            </a:r>
            <a:r>
              <a:rPr lang="en-US" baseline="0" dirty="0"/>
              <a:t> *</a:t>
            </a:r>
            <a:r>
              <a:rPr lang="en-US" baseline="0" dirty="0" err="1"/>
              <a:t>Hier</a:t>
            </a:r>
            <a:r>
              <a:rPr lang="en-US" baseline="0" dirty="0"/>
              <a:t>* </a:t>
            </a:r>
            <a:r>
              <a:rPr lang="en-US" baseline="0" dirty="0" err="1"/>
              <a:t>te</a:t>
            </a:r>
            <a:r>
              <a:rPr lang="en-US" baseline="0" dirty="0"/>
              <a:t> </a:t>
            </a:r>
            <a:r>
              <a:rPr lang="en-US" baseline="0" dirty="0" err="1"/>
              <a:t>zien</a:t>
            </a:r>
            <a:endParaRPr lang="en-US" baseline="0" dirty="0"/>
          </a:p>
          <a:p>
            <a:pPr marL="171450" indent="-171450">
              <a:buFontTx/>
              <a:buChar char="-"/>
            </a:pPr>
            <a:r>
              <a:rPr lang="en-US" baseline="0" dirty="0"/>
              <a:t>Om </a:t>
            </a:r>
            <a:r>
              <a:rPr lang="en-US" baseline="0" dirty="0" err="1"/>
              <a:t>kosten</a:t>
            </a:r>
            <a:r>
              <a:rPr lang="en-US" baseline="0" dirty="0"/>
              <a:t> </a:t>
            </a:r>
            <a:r>
              <a:rPr lang="en-US" baseline="0" dirty="0" err="1"/>
              <a:t>besparen</a:t>
            </a:r>
            <a:r>
              <a:rPr lang="en-US" baseline="0" dirty="0"/>
              <a:t> is </a:t>
            </a:r>
            <a:r>
              <a:rPr lang="en-US" baseline="0" dirty="0" err="1"/>
              <a:t>gekozen</a:t>
            </a:r>
            <a:r>
              <a:rPr lang="en-US" baseline="0" dirty="0"/>
              <a:t> om op de </a:t>
            </a:r>
            <a:r>
              <a:rPr lang="en-US" baseline="0" dirty="0" err="1"/>
              <a:t>punten</a:t>
            </a:r>
            <a:r>
              <a:rPr lang="en-US" baseline="0" dirty="0"/>
              <a:t> </a:t>
            </a:r>
            <a:r>
              <a:rPr lang="en-US" baseline="0" dirty="0" err="1"/>
              <a:t>waar</a:t>
            </a:r>
            <a:r>
              <a:rPr lang="en-US" baseline="0" dirty="0"/>
              <a:t> minder </a:t>
            </a:r>
            <a:r>
              <a:rPr lang="en-US" baseline="0" dirty="0" err="1"/>
              <a:t>stroom</a:t>
            </a:r>
            <a:r>
              <a:rPr lang="en-US" baseline="0" dirty="0"/>
              <a:t> </a:t>
            </a:r>
            <a:r>
              <a:rPr lang="en-US" baseline="0" dirty="0" err="1"/>
              <a:t>vloeit</a:t>
            </a:r>
            <a:r>
              <a:rPr lang="en-US" baseline="0" dirty="0"/>
              <a:t> </a:t>
            </a:r>
            <a:r>
              <a:rPr lang="en-US" baseline="0" dirty="0" err="1"/>
              <a:t>een</a:t>
            </a:r>
            <a:r>
              <a:rPr lang="en-US" baseline="0" dirty="0"/>
              <a:t> </a:t>
            </a:r>
            <a:r>
              <a:rPr lang="en-US" baseline="0" dirty="0" err="1"/>
              <a:t>dunnere</a:t>
            </a:r>
            <a:r>
              <a:rPr lang="en-US" baseline="0" dirty="0"/>
              <a:t> </a:t>
            </a:r>
            <a:r>
              <a:rPr lang="en-US" baseline="0" dirty="0" err="1"/>
              <a:t>kabel</a:t>
            </a:r>
            <a:r>
              <a:rPr lang="en-US" baseline="0" dirty="0"/>
              <a:t> </a:t>
            </a:r>
            <a:r>
              <a:rPr lang="en-US" baseline="0" dirty="0" err="1"/>
              <a:t>te</a:t>
            </a:r>
            <a:r>
              <a:rPr lang="en-US" baseline="0" dirty="0"/>
              <a:t> </a:t>
            </a:r>
            <a:r>
              <a:rPr lang="en-US" baseline="0" dirty="0" err="1"/>
              <a:t>gebruiken</a:t>
            </a:r>
            <a:r>
              <a:rPr lang="en-US" baseline="0" dirty="0"/>
              <a:t>. </a:t>
            </a:r>
            <a:r>
              <a:rPr lang="en-US" baseline="0" dirty="0" err="1"/>
              <a:t>Hierbij</a:t>
            </a:r>
            <a:r>
              <a:rPr lang="en-US" baseline="0" dirty="0"/>
              <a:t> is </a:t>
            </a:r>
            <a:r>
              <a:rPr lang="en-US" baseline="0" dirty="0" err="1"/>
              <a:t>gekozen</a:t>
            </a:r>
            <a:r>
              <a:rPr lang="en-US" baseline="0" dirty="0"/>
              <a:t> voor </a:t>
            </a:r>
            <a:r>
              <a:rPr lang="en-US" baseline="0" dirty="0" err="1"/>
              <a:t>een</a:t>
            </a:r>
            <a:r>
              <a:rPr lang="en-US" baseline="0" dirty="0"/>
              <a:t> 500 ampere </a:t>
            </a:r>
            <a:r>
              <a:rPr lang="en-US" baseline="0" dirty="0" err="1"/>
              <a:t>verbinding</a:t>
            </a:r>
            <a:r>
              <a:rPr lang="en-US" baseline="0" dirty="0"/>
              <a:t> wat </a:t>
            </a:r>
            <a:r>
              <a:rPr lang="en-US" baseline="0" dirty="0" err="1"/>
              <a:t>neerkomt</a:t>
            </a:r>
            <a:r>
              <a:rPr lang="en-US" baseline="0" dirty="0"/>
              <a:t> op 289 A per </a:t>
            </a:r>
            <a:r>
              <a:rPr lang="en-US" baseline="0" dirty="0" err="1"/>
              <a:t>kabel</a:t>
            </a:r>
            <a:r>
              <a:rPr lang="en-US" baseline="0" dirty="0"/>
              <a:t>. </a:t>
            </a:r>
            <a:r>
              <a:rPr lang="en-US" baseline="0" dirty="0" err="1"/>
              <a:t>Hiervoor</a:t>
            </a:r>
            <a:r>
              <a:rPr lang="en-US" baseline="0" dirty="0"/>
              <a:t> is </a:t>
            </a:r>
            <a:r>
              <a:rPr lang="en-US" baseline="0" dirty="0" err="1"/>
              <a:t>een</a:t>
            </a:r>
            <a:r>
              <a:rPr lang="en-US" baseline="0" dirty="0"/>
              <a:t> </a:t>
            </a:r>
            <a:r>
              <a:rPr lang="en-US" baseline="0" dirty="0" err="1"/>
              <a:t>soortgelijke</a:t>
            </a:r>
            <a:r>
              <a:rPr lang="en-US" baseline="0" dirty="0"/>
              <a:t> </a:t>
            </a:r>
            <a:r>
              <a:rPr lang="en-US" baseline="0" dirty="0" err="1"/>
              <a:t>kabel</a:t>
            </a:r>
            <a:r>
              <a:rPr lang="en-US" baseline="0" dirty="0"/>
              <a:t> </a:t>
            </a:r>
            <a:r>
              <a:rPr lang="en-US" baseline="0" dirty="0" err="1"/>
              <a:t>gekozen</a:t>
            </a:r>
            <a:r>
              <a:rPr lang="en-US" baseline="0" dirty="0"/>
              <a:t> met </a:t>
            </a:r>
            <a:r>
              <a:rPr lang="en-US" baseline="0" dirty="0" err="1"/>
              <a:t>een</a:t>
            </a:r>
            <a:r>
              <a:rPr lang="en-US" baseline="0" dirty="0"/>
              <a:t> </a:t>
            </a:r>
            <a:r>
              <a:rPr lang="en-US" baseline="0" dirty="0" err="1"/>
              <a:t>doorsnede</a:t>
            </a:r>
            <a:r>
              <a:rPr lang="en-US" baseline="0" dirty="0"/>
              <a:t> van 240mm2.</a:t>
            </a:r>
          </a:p>
          <a:p>
            <a:pPr marL="0" indent="0">
              <a:buFontTx/>
              <a:buNone/>
            </a:pPr>
            <a:endParaRPr lang="en-US" baseline="0" dirty="0"/>
          </a:p>
          <a:p>
            <a:pPr marL="171450" indent="-171450">
              <a:buFontTx/>
              <a:buChar char="-"/>
            </a:pPr>
            <a:r>
              <a:rPr lang="en-US" baseline="0" dirty="0"/>
              <a:t>Om </a:t>
            </a:r>
            <a:r>
              <a:rPr lang="en-US" baseline="0" dirty="0" err="1"/>
              <a:t>te</a:t>
            </a:r>
            <a:r>
              <a:rPr lang="en-US" baseline="0" dirty="0"/>
              <a:t> </a:t>
            </a:r>
            <a:r>
              <a:rPr lang="en-US" baseline="0" dirty="0" err="1"/>
              <a:t>communiceren</a:t>
            </a:r>
            <a:r>
              <a:rPr lang="en-US" baseline="0" dirty="0"/>
              <a:t> met de </a:t>
            </a:r>
            <a:r>
              <a:rPr lang="en-US" baseline="0" dirty="0" err="1"/>
              <a:t>windturbiens</a:t>
            </a:r>
            <a:r>
              <a:rPr lang="en-US" baseline="0" dirty="0"/>
              <a:t> </a:t>
            </a:r>
            <a:r>
              <a:rPr lang="en-US" baseline="0" dirty="0" err="1"/>
              <a:t>zal</a:t>
            </a:r>
            <a:r>
              <a:rPr lang="en-US" baseline="0" dirty="0"/>
              <a:t> </a:t>
            </a:r>
            <a:r>
              <a:rPr lang="en-US" baseline="0" dirty="0" err="1"/>
              <a:t>er</a:t>
            </a:r>
            <a:r>
              <a:rPr lang="en-US" baseline="0" dirty="0"/>
              <a:t> </a:t>
            </a:r>
            <a:r>
              <a:rPr lang="en-US" baseline="0" dirty="0" err="1"/>
              <a:t>ook</a:t>
            </a:r>
            <a:r>
              <a:rPr lang="en-US" baseline="0" dirty="0"/>
              <a:t> </a:t>
            </a:r>
            <a:r>
              <a:rPr lang="en-US" baseline="0" dirty="0" err="1"/>
              <a:t>een</a:t>
            </a:r>
            <a:r>
              <a:rPr lang="en-US" baseline="0" dirty="0"/>
              <a:t> </a:t>
            </a:r>
            <a:r>
              <a:rPr lang="en-US" baseline="0" dirty="0" err="1"/>
              <a:t>glasvezelkabel</a:t>
            </a:r>
            <a:r>
              <a:rPr lang="en-US" baseline="0" dirty="0"/>
              <a:t> in </a:t>
            </a:r>
            <a:r>
              <a:rPr lang="en-US" baseline="0" dirty="0" err="1"/>
              <a:t>deze</a:t>
            </a:r>
            <a:r>
              <a:rPr lang="en-US" baseline="0" dirty="0"/>
              <a:t> </a:t>
            </a:r>
            <a:r>
              <a:rPr lang="en-US" baseline="0" dirty="0" err="1"/>
              <a:t>kabel</a:t>
            </a:r>
            <a:r>
              <a:rPr lang="en-US" baseline="0" dirty="0"/>
              <a:t> </a:t>
            </a:r>
            <a:r>
              <a:rPr lang="en-US" baseline="0" dirty="0" err="1"/>
              <a:t>worden</a:t>
            </a:r>
            <a:r>
              <a:rPr lang="en-US" baseline="0" dirty="0"/>
              <a:t> </a:t>
            </a:r>
            <a:r>
              <a:rPr lang="en-US" baseline="0" dirty="0" err="1"/>
              <a:t>toegevoegd</a:t>
            </a:r>
            <a:r>
              <a:rPr lang="en-US" baseline="0" dirty="0"/>
              <a:t>.</a:t>
            </a:r>
          </a:p>
          <a:p>
            <a:pPr marL="171450" indent="-171450">
              <a:buFontTx/>
              <a:buChar char="-"/>
            </a:pPr>
            <a:endParaRPr lang="en-US" baseline="0" dirty="0"/>
          </a:p>
          <a:p>
            <a:pPr marL="171450" indent="-171450">
              <a:buFontTx/>
              <a:buChar char="-"/>
            </a:pPr>
            <a:r>
              <a:rPr lang="en-US" baseline="0" dirty="0"/>
              <a:t>De </a:t>
            </a:r>
            <a:r>
              <a:rPr lang="en-US" baseline="0" dirty="0" err="1"/>
              <a:t>redundantiekabel</a:t>
            </a:r>
            <a:r>
              <a:rPr lang="en-US" baseline="0" dirty="0"/>
              <a:t> is *</a:t>
            </a:r>
            <a:r>
              <a:rPr lang="en-US" baseline="0" dirty="0" err="1"/>
              <a:t>hier</a:t>
            </a:r>
            <a:r>
              <a:rPr lang="en-US" baseline="0" dirty="0"/>
              <a:t>* </a:t>
            </a:r>
            <a:r>
              <a:rPr lang="en-US" baseline="0" dirty="0" err="1"/>
              <a:t>weergegeven</a:t>
            </a:r>
            <a:r>
              <a:rPr lang="en-US" baseline="0" dirty="0"/>
              <a:t>. </a:t>
            </a:r>
            <a:r>
              <a:rPr lang="en-US" baseline="0" dirty="0" err="1"/>
              <a:t>Zoals</a:t>
            </a:r>
            <a:r>
              <a:rPr lang="en-US" baseline="0" dirty="0"/>
              <a:t> </a:t>
            </a:r>
            <a:r>
              <a:rPr lang="en-US" baseline="0" dirty="0" err="1"/>
              <a:t>te</a:t>
            </a:r>
            <a:r>
              <a:rPr lang="en-US" baseline="0" dirty="0"/>
              <a:t> </a:t>
            </a:r>
            <a:r>
              <a:rPr lang="en-US" baseline="0" dirty="0" err="1"/>
              <a:t>zien</a:t>
            </a:r>
            <a:r>
              <a:rPr lang="en-US" baseline="0" dirty="0"/>
              <a:t> is </a:t>
            </a:r>
            <a:r>
              <a:rPr lang="en-US" baseline="0" dirty="0" err="1"/>
              <a:t>er</a:t>
            </a:r>
            <a:r>
              <a:rPr lang="en-US" baseline="0" dirty="0"/>
              <a:t> </a:t>
            </a:r>
            <a:r>
              <a:rPr lang="en-US" baseline="0" dirty="0" err="1"/>
              <a:t>slechts</a:t>
            </a:r>
            <a:r>
              <a:rPr lang="en-US" baseline="0" dirty="0"/>
              <a:t> </a:t>
            </a:r>
            <a:r>
              <a:rPr lang="en-US" baseline="0" dirty="0" err="1"/>
              <a:t>een</a:t>
            </a:r>
            <a:r>
              <a:rPr lang="en-US" baseline="0" dirty="0"/>
              <a:t> </a:t>
            </a:r>
            <a:r>
              <a:rPr lang="en-US" baseline="0" dirty="0" err="1"/>
              <a:t>kleine</a:t>
            </a:r>
            <a:r>
              <a:rPr lang="en-US" baseline="0" dirty="0"/>
              <a:t> </a:t>
            </a:r>
            <a:r>
              <a:rPr lang="en-US" baseline="0" dirty="0" err="1"/>
              <a:t>lengte</a:t>
            </a:r>
            <a:r>
              <a:rPr lang="en-US" baseline="0" dirty="0"/>
              <a:t> </a:t>
            </a:r>
            <a:r>
              <a:rPr lang="en-US" baseline="0" dirty="0" err="1"/>
              <a:t>kabel</a:t>
            </a:r>
            <a:r>
              <a:rPr lang="en-US" baseline="0" dirty="0"/>
              <a:t> </a:t>
            </a:r>
            <a:r>
              <a:rPr lang="en-US" baseline="0" dirty="0" err="1"/>
              <a:t>nodig</a:t>
            </a:r>
            <a:r>
              <a:rPr lang="en-US" baseline="0" dirty="0"/>
              <a:t> om </a:t>
            </a:r>
            <a:r>
              <a:rPr lang="en-US" baseline="0" dirty="0" err="1"/>
              <a:t>toch</a:t>
            </a:r>
            <a:r>
              <a:rPr lang="en-US" baseline="0" dirty="0"/>
              <a:t> </a:t>
            </a:r>
            <a:r>
              <a:rPr lang="en-US" baseline="0" dirty="0" err="1"/>
              <a:t>redundantie</a:t>
            </a:r>
            <a:r>
              <a:rPr lang="en-US" baseline="0" dirty="0"/>
              <a:t> </a:t>
            </a:r>
            <a:r>
              <a:rPr lang="en-US" baseline="0" dirty="0" err="1"/>
              <a:t>te</a:t>
            </a:r>
            <a:r>
              <a:rPr lang="en-US" baseline="0" dirty="0"/>
              <a:t> </a:t>
            </a:r>
            <a:r>
              <a:rPr lang="en-US" baseline="0" dirty="0" err="1"/>
              <a:t>realiseren</a:t>
            </a:r>
            <a:r>
              <a:rPr lang="en-US" baseline="0" dirty="0"/>
              <a:t>. </a:t>
            </a:r>
            <a:r>
              <a:rPr lang="en-US" baseline="0" dirty="0" err="1"/>
              <a:t>Hierbij</a:t>
            </a:r>
            <a:r>
              <a:rPr lang="en-US" baseline="0" dirty="0"/>
              <a:t> is </a:t>
            </a:r>
            <a:r>
              <a:rPr lang="en-US" baseline="0" dirty="0" err="1"/>
              <a:t>gekozen</a:t>
            </a:r>
            <a:r>
              <a:rPr lang="en-US" baseline="0" dirty="0"/>
              <a:t> voor </a:t>
            </a:r>
            <a:r>
              <a:rPr lang="en-US" baseline="0" dirty="0" err="1"/>
              <a:t>een</a:t>
            </a:r>
            <a:r>
              <a:rPr lang="en-US" baseline="0" dirty="0"/>
              <a:t> </a:t>
            </a:r>
            <a:r>
              <a:rPr lang="en-US" baseline="0" dirty="0" err="1"/>
              <a:t>dunnere</a:t>
            </a:r>
            <a:r>
              <a:rPr lang="en-US" baseline="0" dirty="0"/>
              <a:t> </a:t>
            </a:r>
            <a:r>
              <a:rPr lang="en-US" baseline="0" dirty="0" err="1"/>
              <a:t>kabel</a:t>
            </a:r>
            <a:r>
              <a:rPr lang="en-US" baseline="0" dirty="0"/>
              <a:t> </a:t>
            </a:r>
            <a:r>
              <a:rPr lang="en-US" baseline="0" dirty="0" err="1"/>
              <a:t>omdat</a:t>
            </a:r>
            <a:r>
              <a:rPr lang="en-US" baseline="0" dirty="0"/>
              <a:t> de </a:t>
            </a:r>
            <a:r>
              <a:rPr lang="en-US" baseline="0" dirty="0" err="1"/>
              <a:t>kosten</a:t>
            </a:r>
            <a:r>
              <a:rPr lang="en-US" baseline="0" dirty="0"/>
              <a:t> </a:t>
            </a:r>
            <a:r>
              <a:rPr lang="en-US" baseline="0" dirty="0" err="1"/>
              <a:t>te</a:t>
            </a:r>
            <a:r>
              <a:rPr lang="en-US" baseline="0" dirty="0"/>
              <a:t> </a:t>
            </a:r>
            <a:r>
              <a:rPr lang="en-US" baseline="0" dirty="0" err="1"/>
              <a:t>hoog</a:t>
            </a:r>
            <a:r>
              <a:rPr lang="en-US" baseline="0" dirty="0"/>
              <a:t> </a:t>
            </a:r>
            <a:r>
              <a:rPr lang="en-US" baseline="0" dirty="0" err="1"/>
              <a:t>zouden</a:t>
            </a:r>
            <a:r>
              <a:rPr lang="en-US" baseline="0" dirty="0"/>
              <a:t> </a:t>
            </a:r>
            <a:r>
              <a:rPr lang="en-US" baseline="0" dirty="0" err="1"/>
              <a:t>worden</a:t>
            </a:r>
            <a:r>
              <a:rPr lang="en-US" baseline="0" dirty="0"/>
              <a:t> </a:t>
            </a:r>
            <a:r>
              <a:rPr lang="en-US" baseline="0" dirty="0" err="1"/>
              <a:t>wanneer</a:t>
            </a:r>
            <a:r>
              <a:rPr lang="en-US" baseline="0" dirty="0"/>
              <a:t> het hele park met </a:t>
            </a:r>
            <a:r>
              <a:rPr lang="en-US" baseline="0" dirty="0" err="1"/>
              <a:t>een</a:t>
            </a:r>
            <a:r>
              <a:rPr lang="en-US" baseline="0" dirty="0"/>
              <a:t> </a:t>
            </a:r>
            <a:r>
              <a:rPr lang="en-US" baseline="0" dirty="0" err="1"/>
              <a:t>dikkere</a:t>
            </a:r>
            <a:r>
              <a:rPr lang="en-US" baseline="0" dirty="0"/>
              <a:t> </a:t>
            </a:r>
            <a:r>
              <a:rPr lang="en-US" baseline="0" dirty="0" err="1"/>
              <a:t>kabel</a:t>
            </a:r>
            <a:r>
              <a:rPr lang="en-US" baseline="0" dirty="0"/>
              <a:t> </a:t>
            </a:r>
            <a:r>
              <a:rPr lang="en-US" baseline="0" dirty="0" err="1"/>
              <a:t>moet</a:t>
            </a:r>
            <a:r>
              <a:rPr lang="en-US" baseline="0" dirty="0"/>
              <a:t> </a:t>
            </a:r>
            <a:r>
              <a:rPr lang="en-US" baseline="0" dirty="0" err="1"/>
              <a:t>worden</a:t>
            </a:r>
            <a:r>
              <a:rPr lang="en-US" baseline="0" dirty="0"/>
              <a:t> </a:t>
            </a:r>
            <a:r>
              <a:rPr lang="en-US" baseline="0" dirty="0" err="1"/>
              <a:t>aangesloten</a:t>
            </a:r>
            <a:r>
              <a:rPr lang="en-US" baseline="0" dirty="0"/>
              <a:t>. </a:t>
            </a:r>
          </a:p>
          <a:p>
            <a:pPr marL="171450" indent="-171450">
              <a:buFontTx/>
              <a:buChar char="-"/>
            </a:pPr>
            <a:r>
              <a:rPr lang="en-US" baseline="0" dirty="0"/>
              <a:t>In het </a:t>
            </a:r>
            <a:r>
              <a:rPr lang="en-US" baseline="0" dirty="0" err="1"/>
              <a:t>ergste</a:t>
            </a:r>
            <a:r>
              <a:rPr lang="en-US" baseline="0" dirty="0"/>
              <a:t> </a:t>
            </a:r>
            <a:r>
              <a:rPr lang="en-US" baseline="0" dirty="0" err="1"/>
              <a:t>geval</a:t>
            </a:r>
            <a:r>
              <a:rPr lang="en-US" baseline="0" dirty="0"/>
              <a:t> </a:t>
            </a:r>
            <a:r>
              <a:rPr lang="en-US" baseline="0" dirty="0" err="1"/>
              <a:t>wanneer</a:t>
            </a:r>
            <a:r>
              <a:rPr lang="en-US" baseline="0" dirty="0"/>
              <a:t> *</a:t>
            </a:r>
            <a:r>
              <a:rPr lang="en-US" baseline="0" dirty="0" err="1"/>
              <a:t>deze</a:t>
            </a:r>
            <a:r>
              <a:rPr lang="en-US" baseline="0" dirty="0"/>
              <a:t>* </a:t>
            </a:r>
            <a:r>
              <a:rPr lang="en-US" baseline="0" dirty="0" err="1"/>
              <a:t>kabel</a:t>
            </a:r>
            <a:r>
              <a:rPr lang="en-US" baseline="0" dirty="0"/>
              <a:t> </a:t>
            </a:r>
            <a:r>
              <a:rPr lang="en-US" baseline="0" dirty="0" err="1"/>
              <a:t>breekt</a:t>
            </a:r>
            <a:r>
              <a:rPr lang="en-US" baseline="0" dirty="0"/>
              <a:t> </a:t>
            </a:r>
            <a:r>
              <a:rPr lang="en-US" baseline="0" dirty="0" err="1"/>
              <a:t>zal</a:t>
            </a:r>
            <a:r>
              <a:rPr lang="en-US" baseline="0" dirty="0"/>
              <a:t> </a:t>
            </a:r>
            <a:r>
              <a:rPr lang="en-US" baseline="0" dirty="0" err="1"/>
              <a:t>dit</a:t>
            </a:r>
            <a:r>
              <a:rPr lang="en-US" baseline="0" dirty="0"/>
              <a:t> hexagon 59% van </a:t>
            </a:r>
            <a:r>
              <a:rPr lang="en-US" baseline="0" dirty="0" err="1"/>
              <a:t>zijn</a:t>
            </a:r>
            <a:r>
              <a:rPr lang="en-US" baseline="0" dirty="0"/>
              <a:t> </a:t>
            </a:r>
            <a:r>
              <a:rPr lang="en-US" baseline="0" dirty="0" err="1"/>
              <a:t>vermogen</a:t>
            </a:r>
            <a:r>
              <a:rPr lang="en-US" baseline="0" dirty="0"/>
              <a:t> </a:t>
            </a:r>
            <a:r>
              <a:rPr lang="en-US" baseline="0" dirty="0" err="1"/>
              <a:t>kunnen</a:t>
            </a:r>
            <a:r>
              <a:rPr lang="en-US" baseline="0" dirty="0"/>
              <a:t> </a:t>
            </a:r>
            <a:r>
              <a:rPr lang="en-US" baseline="0" dirty="0" err="1"/>
              <a:t>produceren</a:t>
            </a:r>
            <a:r>
              <a:rPr lang="en-US" baseline="0" dirty="0"/>
              <a:t>.</a:t>
            </a:r>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8</a:t>
            </a:fld>
            <a:endParaRPr lang="en-US"/>
          </a:p>
        </p:txBody>
      </p:sp>
      <p:sp>
        <p:nvSpPr>
          <p:cNvPr id="5" name="Tijdelijke aanduiding voor datum 4"/>
          <p:cNvSpPr>
            <a:spLocks noGrp="1"/>
          </p:cNvSpPr>
          <p:nvPr>
            <p:ph type="dt" idx="11"/>
          </p:nvPr>
        </p:nvSpPr>
        <p:spPr/>
        <p:txBody>
          <a:bodyPr/>
          <a:lstStyle/>
          <a:p>
            <a:fld id="{7A212DDE-CD63-4714-889C-5E1C3927BAB4}"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420369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Hierna</a:t>
            </a:r>
            <a:r>
              <a:rPr lang="en-US" baseline="0" dirty="0"/>
              <a:t> </a:t>
            </a:r>
            <a:r>
              <a:rPr lang="en-US" baseline="0" dirty="0" err="1"/>
              <a:t>zal</a:t>
            </a:r>
            <a:r>
              <a:rPr lang="en-US" baseline="0" dirty="0"/>
              <a:t> het </a:t>
            </a:r>
            <a:r>
              <a:rPr lang="en-US" baseline="0" dirty="0" err="1"/>
              <a:t>beheersplan</a:t>
            </a:r>
            <a:r>
              <a:rPr lang="en-US" baseline="0" dirty="0"/>
              <a:t> </a:t>
            </a:r>
            <a:r>
              <a:rPr lang="en-US" baseline="0" dirty="0" err="1"/>
              <a:t>worden</a:t>
            </a:r>
            <a:r>
              <a:rPr lang="en-US" baseline="0" dirty="0"/>
              <a:t> </a:t>
            </a:r>
            <a:r>
              <a:rPr lang="en-US" baseline="0" dirty="0" err="1"/>
              <a:t>behandeld</a:t>
            </a:r>
            <a:r>
              <a:rPr lang="en-US" baseline="0" dirty="0"/>
              <a:t>. Ricardo </a:t>
            </a:r>
            <a:r>
              <a:rPr lang="en-US" baseline="0" dirty="0" err="1"/>
              <a:t>zal</a:t>
            </a:r>
            <a:r>
              <a:rPr lang="en-US" baseline="0" dirty="0"/>
              <a:t> </a:t>
            </a:r>
            <a:r>
              <a:rPr lang="en-US" baseline="0" dirty="0" err="1"/>
              <a:t>hierover</a:t>
            </a:r>
            <a:r>
              <a:rPr lang="en-US" baseline="0" dirty="0"/>
              <a:t> </a:t>
            </a:r>
            <a:r>
              <a:rPr lang="en-US" baseline="0" dirty="0" err="1"/>
              <a:t>meer</a:t>
            </a:r>
            <a:r>
              <a:rPr lang="en-US" baseline="0" dirty="0"/>
              <a:t> </a:t>
            </a:r>
            <a:r>
              <a:rPr lang="en-US" baseline="0" dirty="0" err="1"/>
              <a:t>vertellen</a:t>
            </a:r>
            <a:r>
              <a:rPr lang="en-US" baseline="0" dirty="0"/>
              <a:t>. </a:t>
            </a:r>
          </a:p>
        </p:txBody>
      </p:sp>
      <p:sp>
        <p:nvSpPr>
          <p:cNvPr id="4" name="Slide Number Placeholder 3"/>
          <p:cNvSpPr>
            <a:spLocks noGrp="1"/>
          </p:cNvSpPr>
          <p:nvPr>
            <p:ph type="sldNum" sz="quarter" idx="10"/>
          </p:nvPr>
        </p:nvSpPr>
        <p:spPr/>
        <p:txBody>
          <a:bodyPr/>
          <a:lstStyle/>
          <a:p>
            <a:fld id="{250503B6-F4CD-DE49-AB30-479371E8558D}" type="slidenum">
              <a:rPr lang="en-US" smtClean="0"/>
              <a:t>9</a:t>
            </a:fld>
            <a:endParaRPr lang="en-US"/>
          </a:p>
        </p:txBody>
      </p:sp>
      <p:sp>
        <p:nvSpPr>
          <p:cNvPr id="5" name="Tijdelijke aanduiding voor datum 4"/>
          <p:cNvSpPr>
            <a:spLocks noGrp="1"/>
          </p:cNvSpPr>
          <p:nvPr>
            <p:ph type="dt" idx="11"/>
          </p:nvPr>
        </p:nvSpPr>
        <p:spPr/>
        <p:txBody>
          <a:bodyPr/>
          <a:lstStyle/>
          <a:p>
            <a:fld id="{46C1F259-B7E7-4167-BFF0-62667779FF8B}" type="datetime4">
              <a:rPr lang="nl-NL" smtClean="0"/>
              <a:t>23 januari 2017</a:t>
            </a:fld>
            <a:endParaRPr lang="en-US"/>
          </a:p>
        </p:txBody>
      </p:sp>
      <p:sp>
        <p:nvSpPr>
          <p:cNvPr id="6" name="Tijdelijke aanduiding voor voettekst 5"/>
          <p:cNvSpPr>
            <a:spLocks noGrp="1"/>
          </p:cNvSpPr>
          <p:nvPr>
            <p:ph type="ftr" sz="quarter" idx="12"/>
          </p:nvPr>
        </p:nvSpPr>
        <p:spPr/>
        <p:txBody>
          <a:bodyPr/>
          <a:lstStyle/>
          <a:p>
            <a:r>
              <a:rPr lang="en-US"/>
              <a:t>© Molenaar &amp; van Essen Research and Engineering</a:t>
            </a:r>
          </a:p>
        </p:txBody>
      </p:sp>
      <p:sp>
        <p:nvSpPr>
          <p:cNvPr id="7" name="Tijdelijke aanduiding voor koptekst 6"/>
          <p:cNvSpPr>
            <a:spLocks noGrp="1"/>
          </p:cNvSpPr>
          <p:nvPr>
            <p:ph type="hdr" sz="quarter" idx="13"/>
          </p:nvPr>
        </p:nvSpPr>
        <p:spPr/>
        <p:txBody>
          <a:bodyPr/>
          <a:lstStyle/>
          <a:p>
            <a:r>
              <a:rPr lang="nl-NL"/>
              <a:t>Presentatie Ontwerp- en beheersplan Borssele II</a:t>
            </a:r>
            <a:endParaRPr lang="en-US"/>
          </a:p>
        </p:txBody>
      </p:sp>
    </p:spTree>
    <p:extLst>
      <p:ext uri="{BB962C8B-B14F-4D97-AF65-F5344CB8AC3E}">
        <p14:creationId xmlns:p14="http://schemas.microsoft.com/office/powerpoint/2010/main" val="386050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86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ection 1">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
        <p:nvSpPr>
          <p:cNvPr id="2" name="TextBox 1"/>
          <p:cNvSpPr txBox="1"/>
          <p:nvPr userDrawn="1"/>
        </p:nvSpPr>
        <p:spPr>
          <a:xfrm>
            <a:off x="526941" y="1232607"/>
            <a:ext cx="1843280" cy="246221"/>
          </a:xfrm>
          <a:prstGeom prst="rect">
            <a:avLst/>
          </a:prstGeom>
          <a:noFill/>
        </p:spPr>
        <p:txBody>
          <a:bodyPr wrap="square" rtlCol="0">
            <a:spAutoFit/>
          </a:bodyPr>
          <a:lstStyle/>
          <a:p>
            <a:pPr algn="ctr"/>
            <a:r>
              <a:rPr lang="en-US" sz="1000" spc="160" dirty="0">
                <a:solidFill>
                  <a:schemeClr val="bg1"/>
                </a:solidFill>
                <a:latin typeface="Noto Sans" charset="0"/>
                <a:ea typeface="Noto Sans" charset="0"/>
                <a:cs typeface="Noto Sans" charset="0"/>
              </a:rPr>
              <a:t>OUR</a:t>
            </a:r>
            <a:r>
              <a:rPr lang="en-US" sz="1000" spc="160" baseline="0" dirty="0">
                <a:solidFill>
                  <a:schemeClr val="bg1"/>
                </a:solidFill>
                <a:latin typeface="Noto Sans" charset="0"/>
                <a:ea typeface="Noto Sans" charset="0"/>
                <a:cs typeface="Noto Sans" charset="0"/>
              </a:rPr>
              <a:t> COMPANY</a:t>
            </a:r>
            <a:endParaRPr lang="en-US" sz="1000" spc="160" dirty="0">
              <a:solidFill>
                <a:schemeClr val="bg1"/>
              </a:solidFill>
              <a:latin typeface="Noto Sans" charset="0"/>
              <a:ea typeface="Noto Sans" charset="0"/>
              <a:cs typeface="Noto Sans" charset="0"/>
            </a:endParaRPr>
          </a:p>
        </p:txBody>
      </p:sp>
      <p:cxnSp>
        <p:nvCxnSpPr>
          <p:cNvPr id="6" name="Straight Connector 5"/>
          <p:cNvCxnSpPr/>
          <p:nvPr userDrawn="1"/>
        </p:nvCxnSpPr>
        <p:spPr>
          <a:xfrm>
            <a:off x="526941" y="1602414"/>
            <a:ext cx="184328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604393"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ABOUT</a:t>
            </a:r>
            <a:r>
              <a:rPr lang="en-US" sz="1000" spc="160" baseline="0" dirty="0">
                <a:solidFill>
                  <a:schemeClr val="accent3">
                    <a:lumMod val="60000"/>
                    <a:lumOff val="40000"/>
                  </a:schemeClr>
                </a:solidFill>
                <a:latin typeface="Noto Sans" charset="0"/>
                <a:ea typeface="Noto Sans" charset="0"/>
                <a:cs typeface="Noto Sans" charset="0"/>
              </a:rPr>
              <a:t> US</a:t>
            </a:r>
            <a:endParaRPr lang="en-US" sz="1000" spc="160" dirty="0">
              <a:solidFill>
                <a:schemeClr val="accent3">
                  <a:lumMod val="60000"/>
                  <a:lumOff val="40000"/>
                </a:schemeClr>
              </a:solidFill>
              <a:latin typeface="Noto Sans" charset="0"/>
              <a:ea typeface="Noto Sans" charset="0"/>
              <a:cs typeface="Noto Sans" charset="0"/>
            </a:endParaRPr>
          </a:p>
        </p:txBody>
      </p:sp>
      <p:sp>
        <p:nvSpPr>
          <p:cNvPr id="13" name="TextBox 12"/>
          <p:cNvSpPr txBox="1"/>
          <p:nvPr userDrawn="1"/>
        </p:nvSpPr>
        <p:spPr>
          <a:xfrm>
            <a:off x="4583588"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INFOGRAPHICS</a:t>
            </a:r>
          </a:p>
        </p:txBody>
      </p:sp>
      <p:sp>
        <p:nvSpPr>
          <p:cNvPr id="14" name="TextBox 13"/>
          <p:cNvSpPr txBox="1"/>
          <p:nvPr userDrawn="1"/>
        </p:nvSpPr>
        <p:spPr>
          <a:xfrm>
            <a:off x="6562782"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CONTACT</a:t>
            </a:r>
          </a:p>
        </p:txBody>
      </p: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‹nr.›</a:t>
            </a:fld>
            <a:endParaRPr lang="en-US" dirty="0"/>
          </a:p>
        </p:txBody>
      </p:sp>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ection 3">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
        <p:nvSpPr>
          <p:cNvPr id="2" name="TextBox 1"/>
          <p:cNvSpPr txBox="1"/>
          <p:nvPr userDrawn="1"/>
        </p:nvSpPr>
        <p:spPr>
          <a:xfrm>
            <a:off x="526941"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OUR COMPANY</a:t>
            </a:r>
          </a:p>
        </p:txBody>
      </p:sp>
      <p:cxnSp>
        <p:nvCxnSpPr>
          <p:cNvPr id="6" name="Straight Connector 5"/>
          <p:cNvCxnSpPr/>
          <p:nvPr userDrawn="1"/>
        </p:nvCxnSpPr>
        <p:spPr>
          <a:xfrm>
            <a:off x="4583588" y="1602414"/>
            <a:ext cx="184328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604393"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ABOUT</a:t>
            </a:r>
            <a:r>
              <a:rPr lang="en-US" sz="1000" spc="160" baseline="0" dirty="0">
                <a:solidFill>
                  <a:schemeClr val="accent3">
                    <a:lumMod val="60000"/>
                    <a:lumOff val="40000"/>
                  </a:schemeClr>
                </a:solidFill>
                <a:latin typeface="Noto Sans" charset="0"/>
                <a:ea typeface="Noto Sans" charset="0"/>
                <a:cs typeface="Noto Sans" charset="0"/>
              </a:rPr>
              <a:t> US</a:t>
            </a:r>
            <a:endParaRPr lang="en-US" sz="1000" spc="160" dirty="0">
              <a:solidFill>
                <a:schemeClr val="accent3">
                  <a:lumMod val="60000"/>
                  <a:lumOff val="40000"/>
                </a:schemeClr>
              </a:solidFill>
              <a:latin typeface="Noto Sans" charset="0"/>
              <a:ea typeface="Noto Sans" charset="0"/>
              <a:cs typeface="Noto Sans" charset="0"/>
            </a:endParaRPr>
          </a:p>
        </p:txBody>
      </p:sp>
      <p:sp>
        <p:nvSpPr>
          <p:cNvPr id="13" name="TextBox 12"/>
          <p:cNvSpPr txBox="1"/>
          <p:nvPr userDrawn="1"/>
        </p:nvSpPr>
        <p:spPr>
          <a:xfrm>
            <a:off x="4583588" y="1232607"/>
            <a:ext cx="1843280" cy="246221"/>
          </a:xfrm>
          <a:prstGeom prst="rect">
            <a:avLst/>
          </a:prstGeom>
          <a:noFill/>
        </p:spPr>
        <p:txBody>
          <a:bodyPr wrap="square" rtlCol="0">
            <a:spAutoFit/>
          </a:bodyPr>
          <a:lstStyle/>
          <a:p>
            <a:pPr algn="ctr"/>
            <a:r>
              <a:rPr lang="en-US" sz="1000" spc="160" dirty="0">
                <a:solidFill>
                  <a:schemeClr val="bg1"/>
                </a:solidFill>
                <a:latin typeface="Noto Sans" charset="0"/>
                <a:ea typeface="Noto Sans" charset="0"/>
                <a:cs typeface="Noto Sans" charset="0"/>
              </a:rPr>
              <a:t>INFOGRAPHICS</a:t>
            </a:r>
          </a:p>
        </p:txBody>
      </p:sp>
      <p:sp>
        <p:nvSpPr>
          <p:cNvPr id="14" name="TextBox 13"/>
          <p:cNvSpPr txBox="1"/>
          <p:nvPr userDrawn="1"/>
        </p:nvSpPr>
        <p:spPr>
          <a:xfrm>
            <a:off x="6562782"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CONTACT</a:t>
            </a:r>
          </a:p>
        </p:txBody>
      </p:sp>
      <p:sp>
        <p:nvSpPr>
          <p:cNvPr id="10"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‹nr.›</a:t>
            </a:fld>
            <a:endParaRPr lang="en-US" dirty="0"/>
          </a:p>
        </p:txBody>
      </p:sp>
    </p:spTree>
    <p:extLst>
      <p:ext uri="{BB962C8B-B14F-4D97-AF65-F5344CB8AC3E}">
        <p14:creationId xmlns:p14="http://schemas.microsoft.com/office/powerpoint/2010/main" val="2060975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23757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5482"/>
      </p:ext>
    </p:extLst>
  </p:cSld>
  <p:clrMap bg1="lt1" tx1="dk1" bg2="lt2" tx2="dk2" accent1="accent1" accent2="accent2" accent3="accent3" accent4="accent4" accent5="accent5" accent6="accent6" hlink="hlink" folHlink="folHlink"/>
  <p:sldLayoutIdLst>
    <p:sldLayoutId id="2147483731" r:id="rId1"/>
  </p:sldLayoutIdLst>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3746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374695"/>
            <a:ext cx="12192000" cy="120123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526840" y="56543"/>
            <a:ext cx="5080673" cy="276999"/>
          </a:xfrm>
          <a:prstGeom prst="rect">
            <a:avLst/>
          </a:prstGeom>
          <a:noFill/>
        </p:spPr>
        <p:txBody>
          <a:bodyPr wrap="square" rtlCol="0">
            <a:spAutoFit/>
          </a:bodyPr>
          <a:lstStyle/>
          <a:p>
            <a:r>
              <a:rPr lang="en-US" sz="1200" b="0" i="0" dirty="0">
                <a:solidFill>
                  <a:schemeClr val="accent3">
                    <a:lumMod val="40000"/>
                    <a:lumOff val="60000"/>
                  </a:schemeClr>
                </a:solidFill>
                <a:latin typeface="Roboto Light" charset="0"/>
                <a:ea typeface="Roboto Light" charset="0"/>
                <a:cs typeface="Roboto Light" charset="0"/>
              </a:rPr>
              <a:t>Your</a:t>
            </a:r>
            <a:r>
              <a:rPr lang="en-US" sz="1200" b="0" i="0" baseline="0" dirty="0">
                <a:solidFill>
                  <a:schemeClr val="accent3">
                    <a:lumMod val="40000"/>
                    <a:lumOff val="60000"/>
                  </a:schemeClr>
                </a:solidFill>
                <a:latin typeface="Roboto Light" charset="0"/>
                <a:ea typeface="Roboto Light" charset="0"/>
                <a:cs typeface="Roboto Light" charset="0"/>
              </a:rPr>
              <a:t> Company Slogan Here and some Business Information</a:t>
            </a:r>
            <a:endParaRPr lang="en-US" sz="1200" b="0" i="0" dirty="0">
              <a:solidFill>
                <a:schemeClr val="accent3">
                  <a:lumMod val="40000"/>
                  <a:lumOff val="60000"/>
                </a:schemeClr>
              </a:solidFill>
              <a:latin typeface="Roboto Light" charset="0"/>
              <a:ea typeface="Roboto Light" charset="0"/>
              <a:cs typeface="Roboto Light" charset="0"/>
            </a:endParaRPr>
          </a:p>
        </p:txBody>
      </p:sp>
      <p:sp>
        <p:nvSpPr>
          <p:cNvPr id="13" name="TextBox 12"/>
          <p:cNvSpPr txBox="1"/>
          <p:nvPr userDrawn="1"/>
        </p:nvSpPr>
        <p:spPr>
          <a:xfrm>
            <a:off x="6524940" y="56543"/>
            <a:ext cx="5080673" cy="276999"/>
          </a:xfrm>
          <a:prstGeom prst="rect">
            <a:avLst/>
          </a:prstGeom>
          <a:noFill/>
        </p:spPr>
        <p:txBody>
          <a:bodyPr wrap="square" rtlCol="0">
            <a:spAutoFit/>
          </a:bodyPr>
          <a:lstStyle/>
          <a:p>
            <a:pPr algn="r"/>
            <a:r>
              <a:rPr lang="en-US" sz="1200" b="0" i="0" dirty="0">
                <a:solidFill>
                  <a:schemeClr val="accent3">
                    <a:lumMod val="40000"/>
                    <a:lumOff val="60000"/>
                  </a:schemeClr>
                </a:solidFill>
                <a:latin typeface="Roboto Light" charset="0"/>
                <a:ea typeface="Roboto Light" charset="0"/>
                <a:cs typeface="Roboto Light" charset="0"/>
              </a:rPr>
              <a:t>E-Mail: me@materialdesigntemplate</a:t>
            </a:r>
            <a:r>
              <a:rPr lang="en-US" sz="1200" b="0" i="0" baseline="0" dirty="0">
                <a:solidFill>
                  <a:schemeClr val="accent3">
                    <a:lumMod val="40000"/>
                    <a:lumOff val="60000"/>
                  </a:schemeClr>
                </a:solidFill>
                <a:latin typeface="Roboto Light" charset="0"/>
                <a:ea typeface="Roboto Light" charset="0"/>
                <a:cs typeface="Roboto Light" charset="0"/>
              </a:rPr>
              <a:t> l Phone: +49 89 1726182</a:t>
            </a:r>
            <a:endParaRPr lang="en-US" sz="1200" b="0" i="0" dirty="0">
              <a:solidFill>
                <a:schemeClr val="accent3">
                  <a:lumMod val="40000"/>
                  <a:lumOff val="60000"/>
                </a:schemeClr>
              </a:solidFill>
              <a:latin typeface="Roboto Light" charset="0"/>
              <a:ea typeface="Roboto Light" charset="0"/>
              <a:cs typeface="Roboto Light" charset="0"/>
            </a:endParaRPr>
          </a:p>
        </p:txBody>
      </p:sp>
      <p:sp>
        <p:nvSpPr>
          <p:cNvPr id="10" name="Oval 9"/>
          <p:cNvSpPr/>
          <p:nvPr userDrawn="1"/>
        </p:nvSpPr>
        <p:spPr>
          <a:xfrm>
            <a:off x="10957719" y="1205133"/>
            <a:ext cx="647894" cy="647894"/>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4"/>
          </p:nvPr>
        </p:nvSpPr>
        <p:spPr>
          <a:xfrm>
            <a:off x="10919018" y="1346518"/>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‹nr.›</a:t>
            </a:fld>
            <a:endParaRPr lang="en-US" dirty="0"/>
          </a:p>
        </p:txBody>
      </p:sp>
    </p:spTree>
    <p:extLst>
      <p:ext uri="{BB962C8B-B14F-4D97-AF65-F5344CB8AC3E}">
        <p14:creationId xmlns:p14="http://schemas.microsoft.com/office/powerpoint/2010/main" val="272312086"/>
      </p:ext>
    </p:extLst>
  </p:cSld>
  <p:clrMap bg1="lt1" tx1="dk1" bg2="lt2" tx2="dk2" accent1="accent1" accent2="accent2" accent3="accent3" accent4="accent4" accent5="accent5" accent6="accent6" hlink="hlink" folHlink="folHlink"/>
  <p:sldLayoutIdLst>
    <p:sldLayoutId id="2147483660" r:id="rId1"/>
    <p:sldLayoutId id="2147483726" r:id="rId2"/>
    <p:sldLayoutId id="2147483732" r:id="rId3"/>
  </p:sldLayoutIdLst>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2"/>
            <a:ext cx="12192000" cy="54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userDrawn="1"/>
        </p:nvGrpSpPr>
        <p:grpSpPr>
          <a:xfrm>
            <a:off x="10889441" y="554720"/>
            <a:ext cx="624684" cy="566964"/>
            <a:chOff x="1585912" y="819150"/>
            <a:chExt cx="5143500" cy="4668265"/>
          </a:xfrm>
        </p:grpSpPr>
        <p:sp>
          <p:nvSpPr>
            <p:cNvPr id="8" name="Diamond 7"/>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5"/>
          <p:cNvSpPr>
            <a:spLocks noGrp="1"/>
          </p:cNvSpPr>
          <p:nvPr>
            <p:ph type="sldNum" sz="quarter" idx="4"/>
          </p:nvPr>
        </p:nvSpPr>
        <p:spPr>
          <a:xfrm>
            <a:off x="11156953" y="6225718"/>
            <a:ext cx="554704" cy="365125"/>
          </a:xfrm>
          <a:prstGeom prst="rect">
            <a:avLst/>
          </a:prstGeom>
        </p:spPr>
        <p:txBody>
          <a:bodyPr anchor="ctr"/>
          <a:lstStyle>
            <a:lvl1pPr algn="r">
              <a:defRPr sz="1200" b="0" i="0">
                <a:latin typeface="Roboto Light" charset="0"/>
                <a:ea typeface="Roboto Light" charset="0"/>
                <a:cs typeface="Roboto Light" charset="0"/>
              </a:defRPr>
            </a:lvl1pPr>
          </a:lstStyle>
          <a:p>
            <a:fld id="{936C95AE-7298-45E1-9514-94AFF5BED89B}" type="slidenum">
              <a:rPr lang="en-US" smtClean="0"/>
              <a:pPr/>
              <a:t>‹nr.›</a:t>
            </a:fld>
            <a:endParaRPr lang="en-US" dirty="0"/>
          </a:p>
        </p:txBody>
      </p:sp>
    </p:spTree>
    <p:extLst>
      <p:ext uri="{BB962C8B-B14F-4D97-AF65-F5344CB8AC3E}">
        <p14:creationId xmlns:p14="http://schemas.microsoft.com/office/powerpoint/2010/main" val="2086963638"/>
      </p:ext>
    </p:extLst>
  </p:cSld>
  <p:clrMap bg1="lt1" tx1="dk1" bg2="lt2" tx2="dk2" accent1="accent1" accent2="accent2" accent3="accent3" accent4="accent4" accent5="accent5" accent6="accent6" hlink="hlink" folHlink="folHlink"/>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 contrast="20000"/>
                    </a14:imgEffect>
                  </a14:imgLayer>
                </a14:imgProps>
              </a:ext>
              <a:ext uri="{28A0092B-C50C-407E-A947-70E740481C1C}">
                <a14:useLocalDpi xmlns:a14="http://schemas.microsoft.com/office/drawing/2010/main" val="0"/>
              </a:ext>
            </a:extLst>
          </a:blip>
          <a:stretch>
            <a:fillRect/>
          </a:stretch>
        </p:blipFill>
        <p:spPr>
          <a:xfrm rot="5400000">
            <a:off x="-4642808" y="-2023306"/>
            <a:ext cx="16524725" cy="12393544"/>
          </a:xfrm>
          <a:prstGeom prst="rect">
            <a:avLst/>
          </a:prstGeom>
        </p:spPr>
      </p:pic>
      <p:sp>
        <p:nvSpPr>
          <p:cNvPr id="26" name="Freeform 25"/>
          <p:cNvSpPr/>
          <p:nvPr/>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7791254" y="507680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619554" y="3821222"/>
            <a:ext cx="8908276" cy="1735860"/>
          </a:xfrm>
          <a:prstGeom prst="rect">
            <a:avLst/>
          </a:prstGeom>
        </p:spPr>
        <p:txBody>
          <a:bodyPr wrap="square">
            <a:spAutoFit/>
          </a:bodyPr>
          <a:lstStyle/>
          <a:p>
            <a:pPr>
              <a:lnSpc>
                <a:spcPct val="140000"/>
              </a:lnSpc>
            </a:pPr>
            <a:r>
              <a:rPr lang="en-US" sz="4000" dirty="0" err="1">
                <a:solidFill>
                  <a:schemeClr val="bg1"/>
                </a:solidFill>
                <a:ea typeface="Roboto Light" charset="0"/>
                <a:cs typeface="Times New Roman" panose="02020603050405020304" pitchFamily="18" charset="0"/>
              </a:rPr>
              <a:t>Ontwerp</a:t>
            </a:r>
            <a:r>
              <a:rPr lang="en-US" sz="4000" dirty="0">
                <a:solidFill>
                  <a:schemeClr val="bg1"/>
                </a:solidFill>
                <a:ea typeface="Roboto Light" charset="0"/>
                <a:cs typeface="Times New Roman" panose="02020603050405020304" pitchFamily="18" charset="0"/>
              </a:rPr>
              <a:t>- </a:t>
            </a:r>
            <a:r>
              <a:rPr lang="en-US" sz="4000" dirty="0" err="1">
                <a:solidFill>
                  <a:schemeClr val="bg1"/>
                </a:solidFill>
                <a:ea typeface="Roboto Light" charset="0"/>
                <a:cs typeface="Times New Roman" panose="02020603050405020304" pitchFamily="18" charset="0"/>
              </a:rPr>
              <a:t>en</a:t>
            </a:r>
            <a:r>
              <a:rPr lang="en-US" sz="4000" dirty="0">
                <a:solidFill>
                  <a:schemeClr val="bg1"/>
                </a:solidFill>
                <a:ea typeface="Roboto Light" charset="0"/>
                <a:cs typeface="Times New Roman" panose="02020603050405020304" pitchFamily="18" charset="0"/>
              </a:rPr>
              <a:t> </a:t>
            </a:r>
            <a:r>
              <a:rPr lang="en-US" sz="4000" dirty="0" err="1">
                <a:solidFill>
                  <a:schemeClr val="bg1"/>
                </a:solidFill>
                <a:ea typeface="Roboto Light" charset="0"/>
                <a:cs typeface="Times New Roman" panose="02020603050405020304" pitchFamily="18" charset="0"/>
              </a:rPr>
              <a:t>beheersplan</a:t>
            </a:r>
            <a:endParaRPr lang="en-US" sz="4000" dirty="0">
              <a:solidFill>
                <a:schemeClr val="bg1"/>
              </a:solidFill>
              <a:ea typeface="Roboto Light" charset="0"/>
              <a:cs typeface="Times New Roman" panose="02020603050405020304" pitchFamily="18" charset="0"/>
            </a:endParaRPr>
          </a:p>
          <a:p>
            <a:pPr>
              <a:lnSpc>
                <a:spcPct val="140000"/>
              </a:lnSpc>
            </a:pPr>
            <a:r>
              <a:rPr lang="en-US" sz="4000" dirty="0" err="1">
                <a:solidFill>
                  <a:schemeClr val="bg1"/>
                </a:solidFill>
                <a:ea typeface="Roboto Light" charset="0"/>
                <a:cs typeface="Times New Roman" panose="02020603050405020304" pitchFamily="18" charset="0"/>
              </a:rPr>
              <a:t>Borssele</a:t>
            </a:r>
            <a:r>
              <a:rPr lang="en-US" sz="4000" dirty="0">
                <a:solidFill>
                  <a:schemeClr val="bg1"/>
                </a:solidFill>
                <a:ea typeface="Roboto Light" charset="0"/>
                <a:cs typeface="Times New Roman" panose="02020603050405020304" pitchFamily="18" charset="0"/>
              </a:rPr>
              <a:t> II</a:t>
            </a:r>
          </a:p>
        </p:txBody>
      </p:sp>
      <p:sp>
        <p:nvSpPr>
          <p:cNvPr id="43" name="Rectangle 42"/>
          <p:cNvSpPr/>
          <p:nvPr/>
        </p:nvSpPr>
        <p:spPr>
          <a:xfrm>
            <a:off x="2495862" y="6027003"/>
            <a:ext cx="5420157" cy="830997"/>
          </a:xfrm>
          <a:prstGeom prst="rect">
            <a:avLst/>
          </a:prstGeom>
        </p:spPr>
        <p:txBody>
          <a:bodyPr wrap="square">
            <a:spAutoFit/>
          </a:bodyPr>
          <a:lstStyle/>
          <a:p>
            <a:pPr algn="ctr"/>
            <a:r>
              <a:rPr lang="en-US" sz="2400" dirty="0">
                <a:solidFill>
                  <a:schemeClr val="bg1"/>
                </a:solidFill>
                <a:ea typeface="Roboto Thin" charset="0"/>
                <a:cs typeface="Roboto Thin" charset="0"/>
              </a:rPr>
              <a:t>Door: </a:t>
            </a:r>
            <a:r>
              <a:rPr lang="en-US" sz="2400" dirty="0" err="1">
                <a:solidFill>
                  <a:schemeClr val="bg1"/>
                </a:solidFill>
                <a:ea typeface="Roboto Thin" charset="0"/>
                <a:cs typeface="Roboto Thin" charset="0"/>
              </a:rPr>
              <a:t>Martijn</a:t>
            </a:r>
            <a:r>
              <a:rPr lang="en-US" sz="2400" dirty="0">
                <a:solidFill>
                  <a:schemeClr val="bg1"/>
                </a:solidFill>
                <a:ea typeface="Roboto Thin" charset="0"/>
                <a:cs typeface="Roboto Thin" charset="0"/>
              </a:rPr>
              <a:t> van Essen </a:t>
            </a:r>
          </a:p>
          <a:p>
            <a:pPr algn="ctr"/>
            <a:r>
              <a:rPr lang="en-US" sz="2400" dirty="0">
                <a:solidFill>
                  <a:schemeClr val="bg1"/>
                </a:solidFill>
                <a:ea typeface="Roboto Thin" charset="0"/>
                <a:cs typeface="Roboto Thin" charset="0"/>
              </a:rPr>
              <a:t>           Ricardo Molenaar</a:t>
            </a:r>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056" y="5906689"/>
            <a:ext cx="3334373" cy="970767"/>
          </a:xfrm>
          <a:prstGeom prst="rect">
            <a:avLst/>
          </a:prstGeom>
        </p:spPr>
      </p:pic>
    </p:spTree>
    <p:extLst>
      <p:ext uri="{BB962C8B-B14F-4D97-AF65-F5344CB8AC3E}">
        <p14:creationId xmlns:p14="http://schemas.microsoft.com/office/powerpoint/2010/main" val="6721399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9 van 15 </a:t>
            </a:r>
          </a:p>
          <a:p>
            <a:pPr algn="r"/>
            <a:r>
              <a:rPr lang="nl-NL" sz="1000" dirty="0">
                <a:solidFill>
                  <a:schemeClr val="bg1">
                    <a:lumMod val="50000"/>
                  </a:schemeClr>
                </a:solidFill>
              </a:rPr>
              <a:t>Versie A01 | 24-01-2017</a:t>
            </a:r>
          </a:p>
        </p:txBody>
      </p:sp>
      <p:sp>
        <p:nvSpPr>
          <p:cNvPr id="4" name="Tekstvak 3"/>
          <p:cNvSpPr txBox="1"/>
          <p:nvPr/>
        </p:nvSpPr>
        <p:spPr>
          <a:xfrm>
            <a:off x="780001" y="1614084"/>
            <a:ext cx="5811761"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Analyse uitgevoerd → Actiepunten [8]</a:t>
            </a:r>
          </a:p>
          <a:p>
            <a:pPr marL="285750" indent="-285750">
              <a:lnSpc>
                <a:spcPct val="150000"/>
              </a:lnSpc>
              <a:buFont typeface="Wingdings" panose="05000000000000000000" pitchFamily="2" charset="2"/>
              <a:buChar char="§"/>
            </a:pPr>
            <a:r>
              <a:rPr lang="nl-NL" sz="2400" dirty="0"/>
              <a:t>Preventieve inspecties</a:t>
            </a:r>
          </a:p>
          <a:p>
            <a:pPr marL="742950" lvl="1" indent="-285750">
              <a:lnSpc>
                <a:spcPct val="150000"/>
              </a:lnSpc>
              <a:buFont typeface="Wingdings" panose="05000000000000000000" pitchFamily="2" charset="2"/>
              <a:buChar char="§"/>
            </a:pPr>
            <a:r>
              <a:rPr lang="nl-NL" sz="2000" dirty="0"/>
              <a:t>Eens in de twee jaar volledig</a:t>
            </a:r>
          </a:p>
          <a:p>
            <a:pPr marL="742950" lvl="1" indent="-285750">
              <a:lnSpc>
                <a:spcPct val="150000"/>
              </a:lnSpc>
              <a:buFont typeface="Wingdings" panose="05000000000000000000" pitchFamily="2" charset="2"/>
              <a:buChar char="§"/>
            </a:pPr>
            <a:r>
              <a:rPr lang="nl-NL" sz="2000" dirty="0"/>
              <a:t>Kabelinspectie</a:t>
            </a:r>
          </a:p>
          <a:p>
            <a:pPr marL="742950" lvl="1" indent="-285750">
              <a:lnSpc>
                <a:spcPct val="150000"/>
              </a:lnSpc>
              <a:buFont typeface="Wingdings" panose="05000000000000000000" pitchFamily="2" charset="2"/>
              <a:buChar char="§"/>
            </a:pPr>
            <a:r>
              <a:rPr lang="nl-NL" sz="2000" dirty="0"/>
              <a:t>Tussenliggende jaren uitwendige inspectie met drone</a:t>
            </a:r>
            <a:endParaRPr lang="nl-NL" sz="2400" dirty="0"/>
          </a:p>
          <a:p>
            <a:pPr marL="285750" indent="-285750">
              <a:lnSpc>
                <a:spcPct val="150000"/>
              </a:lnSpc>
              <a:buFont typeface="Wingdings" panose="05000000000000000000" pitchFamily="2" charset="2"/>
              <a:buChar char="§"/>
            </a:pPr>
            <a:r>
              <a:rPr lang="nl-NL" sz="2400" dirty="0"/>
              <a:t>Conditiebewaking</a:t>
            </a:r>
          </a:p>
          <a:p>
            <a:pPr marL="742950" lvl="1" indent="-285750">
              <a:lnSpc>
                <a:spcPct val="150000"/>
              </a:lnSpc>
              <a:buFont typeface="Wingdings" panose="05000000000000000000" pitchFamily="2" charset="2"/>
              <a:buChar char="§"/>
            </a:pPr>
            <a:r>
              <a:rPr lang="nl-NL" sz="2000" dirty="0"/>
              <a:t>Sensoren</a:t>
            </a:r>
          </a:p>
          <a:p>
            <a:pPr marL="742950" lvl="1" indent="-285750">
              <a:lnSpc>
                <a:spcPct val="150000"/>
              </a:lnSpc>
              <a:buFont typeface="Wingdings" panose="05000000000000000000" pitchFamily="2" charset="2"/>
              <a:buChar char="§"/>
            </a:pPr>
            <a:r>
              <a:rPr lang="nl-NL" sz="2000" dirty="0"/>
              <a:t>Vroegtijdig waarnemen</a:t>
            </a:r>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Beheersplan</a:t>
            </a:r>
            <a:r>
              <a:rPr lang="en-US" dirty="0">
                <a:solidFill>
                  <a:schemeClr val="bg1"/>
                </a:solidFill>
              </a:rPr>
              <a:t> | </a:t>
            </a:r>
            <a:r>
              <a:rPr lang="en-US" dirty="0" err="1">
                <a:solidFill>
                  <a:schemeClr val="bg1"/>
                </a:solidFill>
              </a:rPr>
              <a:t>Opbouw</a:t>
            </a:r>
            <a:endParaRPr lang="en-US" dirty="0">
              <a:solidFill>
                <a:schemeClr val="bg1"/>
              </a:solidFill>
            </a:endParaRPr>
          </a:p>
        </p:txBody>
      </p:sp>
      <p:cxnSp>
        <p:nvCxnSpPr>
          <p:cNvPr id="24" name="Rechte verbindingslijn 23"/>
          <p:cNvCxnSpPr/>
          <p:nvPr/>
        </p:nvCxnSpPr>
        <p:spPr>
          <a:xfrm flipV="1">
            <a:off x="7165157"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pic>
        <p:nvPicPr>
          <p:cNvPr id="6" name="Afbeelding 5"/>
          <p:cNvPicPr>
            <a:picLocks noChangeAspect="1"/>
          </p:cNvPicPr>
          <p:nvPr/>
        </p:nvPicPr>
        <p:blipFill>
          <a:blip r:embed="rId4"/>
          <a:stretch>
            <a:fillRect/>
          </a:stretch>
        </p:blipFill>
        <p:spPr>
          <a:xfrm>
            <a:off x="6591762" y="1818059"/>
            <a:ext cx="5470243" cy="4055420"/>
          </a:xfrm>
          <a:prstGeom prst="rect">
            <a:avLst/>
          </a:prstGeom>
        </p:spPr>
      </p:pic>
      <p:sp>
        <p:nvSpPr>
          <p:cNvPr id="31" name="Tekstvak 30"/>
          <p:cNvSpPr txBox="1"/>
          <p:nvPr/>
        </p:nvSpPr>
        <p:spPr>
          <a:xfrm>
            <a:off x="6591762" y="5885044"/>
            <a:ext cx="1652347" cy="246221"/>
          </a:xfrm>
          <a:prstGeom prst="rect">
            <a:avLst/>
          </a:prstGeom>
          <a:noFill/>
        </p:spPr>
        <p:txBody>
          <a:bodyPr wrap="square" rtlCol="0">
            <a:spAutoFit/>
          </a:bodyPr>
          <a:lstStyle/>
          <a:p>
            <a:r>
              <a:rPr lang="nl-NL" sz="1000" dirty="0">
                <a:solidFill>
                  <a:schemeClr val="bg1">
                    <a:lumMod val="50000"/>
                  </a:schemeClr>
                </a:solidFill>
              </a:rPr>
              <a:t>Bron [9]</a:t>
            </a:r>
          </a:p>
        </p:txBody>
      </p:sp>
    </p:spTree>
    <p:extLst>
      <p:ext uri="{BB962C8B-B14F-4D97-AF65-F5344CB8AC3E}">
        <p14:creationId xmlns:p14="http://schemas.microsoft.com/office/powerpoint/2010/main" val="4251049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9 van 15 </a:t>
            </a:r>
          </a:p>
          <a:p>
            <a:pPr algn="r"/>
            <a:r>
              <a:rPr lang="nl-NL" sz="1000" dirty="0">
                <a:solidFill>
                  <a:schemeClr val="bg1">
                    <a:lumMod val="50000"/>
                  </a:schemeClr>
                </a:solidFill>
              </a:rPr>
              <a:t>Versie A01 | 24-01-2017</a:t>
            </a:r>
          </a:p>
        </p:txBody>
      </p:sp>
      <p:sp>
        <p:nvSpPr>
          <p:cNvPr id="4" name="Tekstvak 3"/>
          <p:cNvSpPr txBox="1"/>
          <p:nvPr/>
        </p:nvSpPr>
        <p:spPr>
          <a:xfrm>
            <a:off x="791576" y="1346352"/>
            <a:ext cx="8873285" cy="581697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Preventief en correctief onderhoud</a:t>
            </a:r>
          </a:p>
          <a:p>
            <a:pPr marL="742950" lvl="1" indent="-285750">
              <a:lnSpc>
                <a:spcPct val="150000"/>
              </a:lnSpc>
              <a:buFont typeface="Wingdings" panose="05000000000000000000" pitchFamily="2" charset="2"/>
              <a:buChar char="§"/>
            </a:pPr>
            <a:r>
              <a:rPr lang="nl-NL" sz="2000" dirty="0"/>
              <a:t>Levensduur componenten </a:t>
            </a:r>
          </a:p>
          <a:p>
            <a:pPr marL="742950" lvl="1" indent="-285750">
              <a:lnSpc>
                <a:spcPct val="150000"/>
              </a:lnSpc>
              <a:buFont typeface="Wingdings" panose="05000000000000000000" pitchFamily="2" charset="2"/>
              <a:buChar char="§"/>
            </a:pPr>
            <a:r>
              <a:rPr lang="nl-NL" sz="2000" dirty="0"/>
              <a:t>Opstellen onderhoudsplan</a:t>
            </a:r>
          </a:p>
          <a:p>
            <a:pPr marL="742950" lvl="1" indent="-285750">
              <a:lnSpc>
                <a:spcPct val="150000"/>
              </a:lnSpc>
              <a:buFont typeface="Wingdings" panose="05000000000000000000" pitchFamily="2" charset="2"/>
              <a:buChar char="§"/>
            </a:pPr>
            <a:r>
              <a:rPr lang="nl-NL" sz="2000" dirty="0"/>
              <a:t>Tandwielkast</a:t>
            </a:r>
          </a:p>
          <a:p>
            <a:pPr marL="742950" lvl="1" indent="-285750">
              <a:lnSpc>
                <a:spcPct val="150000"/>
              </a:lnSpc>
              <a:buFont typeface="Wingdings" panose="05000000000000000000" pitchFamily="2" charset="2"/>
              <a:buChar char="§"/>
            </a:pPr>
            <a:r>
              <a:rPr lang="nl-NL" sz="2000" dirty="0"/>
              <a:t>Reserveonderdelen</a:t>
            </a:r>
          </a:p>
          <a:p>
            <a:pPr marL="285750" indent="-285750">
              <a:lnSpc>
                <a:spcPct val="150000"/>
              </a:lnSpc>
              <a:buFont typeface="Wingdings" panose="05000000000000000000" pitchFamily="2" charset="2"/>
              <a:buChar char="§"/>
            </a:pPr>
            <a:r>
              <a:rPr lang="nl-NL" sz="2400" dirty="0"/>
              <a:t>Methode</a:t>
            </a:r>
          </a:p>
          <a:p>
            <a:pPr marL="742950" lvl="1" indent="-285750">
              <a:lnSpc>
                <a:spcPct val="150000"/>
              </a:lnSpc>
              <a:buFont typeface="Wingdings" panose="05000000000000000000" pitchFamily="2" charset="2"/>
              <a:buChar char="§"/>
            </a:pPr>
            <a:r>
              <a:rPr lang="nl-NL" sz="2000" dirty="0"/>
              <a:t>Rouleren</a:t>
            </a:r>
          </a:p>
          <a:p>
            <a:pPr marL="285750" indent="-285750">
              <a:lnSpc>
                <a:spcPct val="150000"/>
              </a:lnSpc>
              <a:buFont typeface="Wingdings" panose="05000000000000000000" pitchFamily="2" charset="2"/>
              <a:buChar char="§"/>
            </a:pPr>
            <a:r>
              <a:rPr lang="nl-NL" sz="2400" dirty="0"/>
              <a:t>Afschrijving windpark</a:t>
            </a:r>
          </a:p>
          <a:p>
            <a:pPr marL="742950" lvl="1" indent="-285750">
              <a:lnSpc>
                <a:spcPct val="150000"/>
              </a:lnSpc>
              <a:buFont typeface="Wingdings" panose="05000000000000000000" pitchFamily="2" charset="2"/>
              <a:buChar char="§"/>
            </a:pPr>
            <a:r>
              <a:rPr lang="nl-NL" sz="2000" dirty="0"/>
              <a:t>Levensduur: 25 jaar</a:t>
            </a:r>
          </a:p>
          <a:p>
            <a:pPr marL="742950" lvl="1" indent="-285750">
              <a:lnSpc>
                <a:spcPct val="150000"/>
              </a:lnSpc>
              <a:buFont typeface="Wingdings" panose="05000000000000000000" pitchFamily="2" charset="2"/>
              <a:buChar char="§"/>
            </a:pPr>
            <a:r>
              <a:rPr lang="nl-NL" sz="2000" dirty="0"/>
              <a:t>Afbraak: milieu en economische veroudering</a:t>
            </a:r>
          </a:p>
          <a:p>
            <a:pPr marL="742950" lvl="1" indent="-285750">
              <a:lnSpc>
                <a:spcPct val="150000"/>
              </a:lnSpc>
              <a:buFont typeface="Wingdings" panose="05000000000000000000" pitchFamily="2" charset="2"/>
              <a:buChar char="§"/>
            </a:pPr>
            <a:endParaRPr lang="nl-NL" sz="2000" dirty="0"/>
          </a:p>
          <a:p>
            <a:pPr marL="742950" lvl="1" indent="-285750">
              <a:buFont typeface="Wingdings" panose="05000000000000000000" pitchFamily="2" charset="2"/>
              <a:buChar char="§"/>
            </a:pPr>
            <a:endParaRPr lang="nl-NL" sz="2400" dirty="0"/>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Beheersplan</a:t>
            </a:r>
            <a:r>
              <a:rPr lang="en-US" dirty="0">
                <a:solidFill>
                  <a:schemeClr val="bg1"/>
                </a:solidFill>
              </a:rPr>
              <a:t> | </a:t>
            </a:r>
            <a:r>
              <a:rPr lang="en-US" dirty="0" err="1">
                <a:solidFill>
                  <a:schemeClr val="bg1"/>
                </a:solidFill>
              </a:rPr>
              <a:t>Uitwerking</a:t>
            </a:r>
            <a:endParaRPr lang="en-US" dirty="0">
              <a:solidFill>
                <a:schemeClr val="bg1"/>
              </a:solidFill>
            </a:endParaRPr>
          </a:p>
        </p:txBody>
      </p:sp>
      <p:cxnSp>
        <p:nvCxnSpPr>
          <p:cNvPr id="24" name="Rechte verbindingslijn 23"/>
          <p:cNvCxnSpPr/>
          <p:nvPr/>
        </p:nvCxnSpPr>
        <p:spPr>
          <a:xfrm flipV="1">
            <a:off x="7165157"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spTree>
    <p:extLst>
      <p:ext uri="{BB962C8B-B14F-4D97-AF65-F5344CB8AC3E}">
        <p14:creationId xmlns:p14="http://schemas.microsoft.com/office/powerpoint/2010/main" val="40825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532207" y="0"/>
            <a:ext cx="4659793" cy="6858000"/>
          </a:xfrm>
          <a:custGeom>
            <a:avLst/>
            <a:gdLst>
              <a:gd name="connsiteX0" fmla="*/ 0 w 4659793"/>
              <a:gd name="connsiteY0" fmla="*/ 0 h 6858000"/>
              <a:gd name="connsiteX1" fmla="*/ 4659793 w 4659793"/>
              <a:gd name="connsiteY1" fmla="*/ 0 h 6858000"/>
              <a:gd name="connsiteX2" fmla="*/ 4659793 w 4659793"/>
              <a:gd name="connsiteY2" fmla="*/ 6858000 h 6858000"/>
              <a:gd name="connsiteX3" fmla="*/ 0 w 4659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59793" h="6858000">
                <a:moveTo>
                  <a:pt x="0" y="0"/>
                </a:moveTo>
                <a:lnTo>
                  <a:pt x="4659793" y="0"/>
                </a:lnTo>
                <a:lnTo>
                  <a:pt x="4659793" y="6858000"/>
                </a:lnTo>
                <a:lnTo>
                  <a:pt x="0" y="6858000"/>
                </a:lnTo>
                <a:close/>
              </a:path>
            </a:pathLst>
          </a:custGeom>
          <a:solidFill>
            <a:schemeClr val="accent5">
              <a:lumMod val="60000"/>
              <a:lumOff val="40000"/>
            </a:schemeClr>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064369" y="0"/>
            <a:ext cx="6127631" cy="6858000"/>
          </a:xfrm>
          <a:custGeom>
            <a:avLst/>
            <a:gdLst>
              <a:gd name="connsiteX0" fmla="*/ 0 w 6127631"/>
              <a:gd name="connsiteY0" fmla="*/ 0 h 6858000"/>
              <a:gd name="connsiteX1" fmla="*/ 5042155 w 6127631"/>
              <a:gd name="connsiteY1" fmla="*/ 0 h 6858000"/>
              <a:gd name="connsiteX2" fmla="*/ 6127631 w 6127631"/>
              <a:gd name="connsiteY2" fmla="*/ 1625159 h 6858000"/>
              <a:gd name="connsiteX3" fmla="*/ 6127631 w 6127631"/>
              <a:gd name="connsiteY3" fmla="*/ 5232842 h 6858000"/>
              <a:gd name="connsiteX4" fmla="*/ 5042155 w 6127631"/>
              <a:gd name="connsiteY4" fmla="*/ 6858000 h 6858000"/>
              <a:gd name="connsiteX5" fmla="*/ 0 w 61276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31" h="6858000">
                <a:moveTo>
                  <a:pt x="0" y="0"/>
                </a:moveTo>
                <a:lnTo>
                  <a:pt x="5042155" y="0"/>
                </a:lnTo>
                <a:lnTo>
                  <a:pt x="6127631" y="1625159"/>
                </a:lnTo>
                <a:lnTo>
                  <a:pt x="6127631" y="5232842"/>
                </a:lnTo>
                <a:lnTo>
                  <a:pt x="5042155" y="6858000"/>
                </a:lnTo>
                <a:lnTo>
                  <a:pt x="0" y="6858000"/>
                </a:lnTo>
                <a:close/>
              </a:path>
            </a:pathLst>
          </a:custGeom>
          <a:solidFill>
            <a:schemeClr val="accent5"/>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2678545" y="0"/>
            <a:ext cx="8350780" cy="6858000"/>
          </a:xfrm>
          <a:prstGeom prst="homePlate">
            <a:avLst>
              <a:gd name="adj" fmla="val 33396"/>
            </a:avLst>
          </a:prstGeom>
          <a:solidFill>
            <a:schemeClr val="accent4"/>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1" y="0"/>
            <a:ext cx="9262756"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631574" y="0"/>
            <a:ext cx="7332453" cy="6858000"/>
          </a:xfrm>
          <a:prstGeom prst="homePlate">
            <a:avLst>
              <a:gd name="adj" fmla="val 33396"/>
            </a:avLst>
          </a:prstGeom>
          <a:solidFill>
            <a:schemeClr val="accent6"/>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303770" y="0"/>
            <a:ext cx="7332453" cy="6858000"/>
          </a:xfrm>
          <a:prstGeom prst="homePlate">
            <a:avLst>
              <a:gd name="adj" fmla="val 33396"/>
            </a:avLst>
          </a:prstGeom>
          <a:solidFill>
            <a:schemeClr val="tx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39077" y="3001286"/>
            <a:ext cx="6026953" cy="855427"/>
          </a:xfrm>
          <a:prstGeom prst="rect">
            <a:avLst/>
          </a:prstGeom>
        </p:spPr>
        <p:txBody>
          <a:bodyPr wrap="square">
            <a:spAutoFit/>
          </a:bodyPr>
          <a:lstStyle/>
          <a:p>
            <a:pPr>
              <a:lnSpc>
                <a:spcPct val="140000"/>
              </a:lnSpc>
            </a:pPr>
            <a:r>
              <a:rPr lang="en-US" sz="4000" dirty="0" err="1">
                <a:solidFill>
                  <a:schemeClr val="bg1"/>
                </a:solidFill>
                <a:latin typeface="Roboto Light" charset="0"/>
                <a:ea typeface="Roboto Light" charset="0"/>
                <a:cs typeface="Roboto Light" charset="0"/>
              </a:rPr>
              <a:t>Conclusies</a:t>
            </a:r>
            <a:endParaRPr lang="en-US" sz="4000" dirty="0">
              <a:solidFill>
                <a:schemeClr val="bg1"/>
              </a:solidFill>
              <a:latin typeface="Roboto Light" charset="0"/>
              <a:ea typeface="Roboto Light" charset="0"/>
              <a:cs typeface="Roboto Light" charset="0"/>
            </a:endParaRP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77" y="5582745"/>
            <a:ext cx="3334373" cy="970767"/>
          </a:xfrm>
          <a:prstGeom prst="rect">
            <a:avLst/>
          </a:prstGeom>
        </p:spPr>
      </p:pic>
    </p:spTree>
    <p:extLst>
      <p:ext uri="{BB962C8B-B14F-4D97-AF65-F5344CB8AC3E}">
        <p14:creationId xmlns:p14="http://schemas.microsoft.com/office/powerpoint/2010/main" val="1874234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13 van 15 </a:t>
            </a:r>
          </a:p>
          <a:p>
            <a:pPr algn="r"/>
            <a:r>
              <a:rPr lang="nl-NL" sz="1000" dirty="0">
                <a:solidFill>
                  <a:schemeClr val="bg1">
                    <a:lumMod val="50000"/>
                  </a:schemeClr>
                </a:solidFill>
              </a:rPr>
              <a:t>Versie A01 | 24-01-2017</a:t>
            </a:r>
          </a:p>
        </p:txBody>
      </p:sp>
      <p:sp>
        <p:nvSpPr>
          <p:cNvPr id="4" name="Tekstvak 3"/>
          <p:cNvSpPr txBox="1"/>
          <p:nvPr/>
        </p:nvSpPr>
        <p:spPr>
          <a:xfrm>
            <a:off x="780001" y="1398247"/>
            <a:ext cx="8630194" cy="489364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Ontwerp</a:t>
            </a:r>
          </a:p>
          <a:p>
            <a:pPr marL="742950" lvl="1" indent="-285750">
              <a:lnSpc>
                <a:spcPct val="150000"/>
              </a:lnSpc>
              <a:buFont typeface="Wingdings" panose="05000000000000000000" pitchFamily="2" charset="2"/>
              <a:buChar char="§"/>
            </a:pPr>
            <a:r>
              <a:rPr lang="nl-NL" sz="2000" dirty="0"/>
              <a:t>45 </a:t>
            </a:r>
            <a:r>
              <a:rPr lang="nl-NL" sz="2000" dirty="0" err="1"/>
              <a:t>Vestas</a:t>
            </a:r>
            <a:r>
              <a:rPr lang="nl-NL" sz="2000" dirty="0"/>
              <a:t> V164 – 8.0 MW</a:t>
            </a:r>
          </a:p>
          <a:p>
            <a:pPr marL="742950" lvl="1" indent="-285750">
              <a:lnSpc>
                <a:spcPct val="150000"/>
              </a:lnSpc>
              <a:buFont typeface="Wingdings" panose="05000000000000000000" pitchFamily="2" charset="2"/>
              <a:buChar char="§"/>
            </a:pPr>
            <a:r>
              <a:rPr lang="nl-NL" sz="2000" dirty="0" err="1"/>
              <a:t>Octagonale</a:t>
            </a:r>
            <a:r>
              <a:rPr lang="nl-NL" sz="2000" dirty="0"/>
              <a:t> opstelling en een losse string</a:t>
            </a:r>
          </a:p>
          <a:p>
            <a:pPr marL="742950" lvl="1" indent="-285750">
              <a:lnSpc>
                <a:spcPct val="150000"/>
              </a:lnSpc>
              <a:buFont typeface="Wingdings" panose="05000000000000000000" pitchFamily="2" charset="2"/>
              <a:buChar char="§"/>
            </a:pPr>
            <a:r>
              <a:rPr lang="nl-NL" sz="2000" dirty="0"/>
              <a:t>513.000 huishoudens</a:t>
            </a:r>
          </a:p>
          <a:p>
            <a:pPr marL="742950" lvl="1" indent="-285750">
              <a:lnSpc>
                <a:spcPct val="150000"/>
              </a:lnSpc>
              <a:buFont typeface="Wingdings" panose="05000000000000000000" pitchFamily="2" charset="2"/>
              <a:buChar char="§"/>
            </a:pPr>
            <a:r>
              <a:rPr lang="nl-NL" sz="2000" dirty="0"/>
              <a:t>Redundantie</a:t>
            </a:r>
          </a:p>
          <a:p>
            <a:pPr marL="285750" indent="-285750">
              <a:lnSpc>
                <a:spcPct val="150000"/>
              </a:lnSpc>
              <a:buFont typeface="Wingdings" panose="05000000000000000000" pitchFamily="2" charset="2"/>
              <a:buChar char="§"/>
            </a:pPr>
            <a:r>
              <a:rPr lang="nl-NL" sz="2400" dirty="0"/>
              <a:t>Beheersplan</a:t>
            </a:r>
          </a:p>
          <a:p>
            <a:pPr marL="742950" lvl="1" indent="-285750">
              <a:lnSpc>
                <a:spcPct val="150000"/>
              </a:lnSpc>
              <a:buFont typeface="Wingdings" panose="05000000000000000000" pitchFamily="2" charset="2"/>
              <a:buChar char="§"/>
            </a:pPr>
            <a:r>
              <a:rPr lang="nl-NL" sz="2000" dirty="0"/>
              <a:t>Onderhoud: preventief</a:t>
            </a:r>
          </a:p>
          <a:p>
            <a:pPr marL="742950" lvl="1" indent="-285750">
              <a:lnSpc>
                <a:spcPct val="150000"/>
              </a:lnSpc>
              <a:buFont typeface="Wingdings" panose="05000000000000000000" pitchFamily="2" charset="2"/>
              <a:buChar char="§"/>
            </a:pPr>
            <a:r>
              <a:rPr lang="nl-NL" sz="2000" dirty="0"/>
              <a:t>Conditiebewaking</a:t>
            </a:r>
          </a:p>
          <a:p>
            <a:pPr marL="742950" lvl="1" indent="-285750">
              <a:lnSpc>
                <a:spcPct val="150000"/>
              </a:lnSpc>
              <a:buFont typeface="Wingdings" panose="05000000000000000000" pitchFamily="2" charset="2"/>
              <a:buChar char="§"/>
            </a:pPr>
            <a:r>
              <a:rPr lang="nl-NL" sz="2000" dirty="0"/>
              <a:t>Reserveonderdelen</a:t>
            </a:r>
          </a:p>
          <a:p>
            <a:pPr marL="285750" indent="-285750">
              <a:lnSpc>
                <a:spcPct val="150000"/>
              </a:lnSpc>
              <a:buFont typeface="Wingdings" panose="05000000000000000000" pitchFamily="2" charset="2"/>
              <a:buChar char="§"/>
            </a:pPr>
            <a:r>
              <a:rPr lang="nl-NL" sz="2000" dirty="0"/>
              <a:t>25 jaar operationeel</a:t>
            </a:r>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Conclusies</a:t>
            </a:r>
            <a:endParaRPr lang="en-US" dirty="0">
              <a:solidFill>
                <a:schemeClr val="bg1"/>
              </a:solidFill>
            </a:endParaRPr>
          </a:p>
        </p:txBody>
      </p:sp>
      <p:cxnSp>
        <p:nvCxnSpPr>
          <p:cNvPr id="24" name="Rechte verbindingslijn 23"/>
          <p:cNvCxnSpPr/>
          <p:nvPr/>
        </p:nvCxnSpPr>
        <p:spPr>
          <a:xfrm flipV="1">
            <a:off x="9113529"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solidFill>
              </a:rPr>
              <a:t>Conclusies</a:t>
            </a:r>
          </a:p>
        </p:txBody>
      </p:sp>
      <p:pic>
        <p:nvPicPr>
          <p:cNvPr id="31" name="Afbeelding 30"/>
          <p:cNvPicPr>
            <a:picLocks noChangeAspect="1"/>
          </p:cNvPicPr>
          <p:nvPr/>
        </p:nvPicPr>
        <p:blipFill>
          <a:blip r:embed="rId4"/>
          <a:stretch>
            <a:fillRect/>
          </a:stretch>
        </p:blipFill>
        <p:spPr>
          <a:xfrm>
            <a:off x="6873638" y="1691218"/>
            <a:ext cx="5144246" cy="4199892"/>
          </a:xfrm>
          <a:prstGeom prst="rect">
            <a:avLst/>
          </a:prstGeom>
        </p:spPr>
      </p:pic>
      <p:sp>
        <p:nvSpPr>
          <p:cNvPr id="32" name="Tekstvak 31"/>
          <p:cNvSpPr txBox="1"/>
          <p:nvPr/>
        </p:nvSpPr>
        <p:spPr>
          <a:xfrm>
            <a:off x="6837406" y="5928931"/>
            <a:ext cx="5319082" cy="246221"/>
          </a:xfrm>
          <a:prstGeom prst="rect">
            <a:avLst/>
          </a:prstGeom>
          <a:noFill/>
        </p:spPr>
        <p:txBody>
          <a:bodyPr wrap="square" rtlCol="0">
            <a:spAutoFit/>
          </a:bodyPr>
          <a:lstStyle/>
          <a:p>
            <a:r>
              <a:rPr lang="nl-NL" sz="1000" dirty="0">
                <a:solidFill>
                  <a:schemeClr val="bg1">
                    <a:lumMod val="50000"/>
                  </a:schemeClr>
                </a:solidFill>
              </a:rPr>
              <a:t>Bron [3]</a:t>
            </a:r>
          </a:p>
        </p:txBody>
      </p:sp>
    </p:spTree>
    <p:extLst>
      <p:ext uri="{BB962C8B-B14F-4D97-AF65-F5344CB8AC3E}">
        <p14:creationId xmlns:p14="http://schemas.microsoft.com/office/powerpoint/2010/main" val="2226641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ep 11"/>
          <p:cNvGrpSpPr/>
          <p:nvPr/>
        </p:nvGrpSpPr>
        <p:grpSpPr>
          <a:xfrm>
            <a:off x="-522037" y="0"/>
            <a:ext cx="12714037" cy="1485319"/>
            <a:chOff x="-522037" y="0"/>
            <a:chExt cx="12714037" cy="1485319"/>
          </a:xfrm>
        </p:grpSpPr>
        <p:sp>
          <p:nvSpPr>
            <p:cNvPr id="13" name="Rechthoek 12"/>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idx="4294967295"/>
          </p:nvPr>
        </p:nvSpPr>
        <p:spPr>
          <a:xfrm>
            <a:off x="1122495" y="417566"/>
            <a:ext cx="11229975" cy="650186"/>
          </a:xfrm>
          <a:prstGeom prst="rect">
            <a:avLst/>
          </a:prstGeom>
        </p:spPr>
        <p:txBody>
          <a:bodyPr/>
          <a:lstStyle/>
          <a:p>
            <a:r>
              <a:rPr lang="en-US" dirty="0" err="1">
                <a:solidFill>
                  <a:schemeClr val="bg1"/>
                </a:solidFill>
              </a:rPr>
              <a:t>Referenties</a:t>
            </a:r>
            <a:endParaRPr lang="en-US" dirty="0">
              <a:solidFill>
                <a:schemeClr val="bg1"/>
              </a:solidFill>
            </a:endParaRPr>
          </a:p>
        </p:txBody>
      </p:sp>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14 van 15 </a:t>
            </a:r>
          </a:p>
          <a:p>
            <a:pPr algn="r"/>
            <a:r>
              <a:rPr lang="nl-NL" sz="1000" dirty="0">
                <a:solidFill>
                  <a:schemeClr val="bg1">
                    <a:lumMod val="50000"/>
                  </a:schemeClr>
                </a:solidFill>
              </a:rPr>
              <a:t>Versie A01 | 24-01-2017</a:t>
            </a:r>
          </a:p>
        </p:txBody>
      </p:sp>
      <p:sp>
        <p:nvSpPr>
          <p:cNvPr id="4" name="Tekstvak 3"/>
          <p:cNvSpPr txBox="1"/>
          <p:nvPr/>
        </p:nvSpPr>
        <p:spPr>
          <a:xfrm>
            <a:off x="780001" y="1496063"/>
            <a:ext cx="11090266" cy="5020605"/>
          </a:xfrm>
          <a:prstGeom prst="rect">
            <a:avLst/>
          </a:prstGeom>
          <a:noFill/>
        </p:spPr>
        <p:txBody>
          <a:bodyPr wrap="square" rtlCol="0">
            <a:spAutoFit/>
          </a:bodyPr>
          <a:lstStyle/>
          <a:p>
            <a:r>
              <a:rPr lang="nl-NL" sz="1050" dirty="0"/>
              <a:t>[1] </a:t>
            </a:r>
            <a:r>
              <a:rPr lang="nl-NL" sz="1050" dirty="0" err="1"/>
              <a:t>Sociaal-Economische</a:t>
            </a:r>
            <a:r>
              <a:rPr lang="nl-NL" sz="1050" dirty="0"/>
              <a:t> Raad. (2013). Energieakkoord SER, </a:t>
            </a:r>
            <a:r>
              <a:rPr lang="nl-NL" sz="1050" dirty="0" err="1"/>
              <a:t>addres</a:t>
            </a:r>
            <a:r>
              <a:rPr lang="nl-NL" sz="1050" dirty="0"/>
              <a:t>: http://www.energieakkoordser.</a:t>
            </a:r>
          </a:p>
          <a:p>
            <a:pPr>
              <a:lnSpc>
                <a:spcPct val="150000"/>
              </a:lnSpc>
            </a:pPr>
            <a:r>
              <a:rPr lang="nl-NL" sz="1050" dirty="0"/>
              <a:t>nl/ (bezocht op 24-11-2016).</a:t>
            </a:r>
          </a:p>
          <a:p>
            <a:pPr>
              <a:lnSpc>
                <a:spcPct val="150000"/>
              </a:lnSpc>
            </a:pPr>
            <a:r>
              <a:rPr lang="nl-NL" sz="1050" dirty="0"/>
              <a:t>[2] OffshoreWIND.biz (2015). Borssele I &amp; II Tender </a:t>
            </a:r>
            <a:r>
              <a:rPr lang="nl-NL" sz="1050" dirty="0" err="1"/>
              <a:t>Postponed</a:t>
            </a:r>
            <a:r>
              <a:rPr lang="nl-NL" sz="1050" dirty="0"/>
              <a:t>, </a:t>
            </a:r>
            <a:r>
              <a:rPr lang="nl-NL" sz="1050" dirty="0" err="1"/>
              <a:t>addres</a:t>
            </a:r>
            <a:r>
              <a:rPr lang="nl-NL" sz="1050" dirty="0"/>
              <a:t>:</a:t>
            </a:r>
          </a:p>
          <a:p>
            <a:pPr>
              <a:lnSpc>
                <a:spcPct val="150000"/>
              </a:lnSpc>
            </a:pPr>
            <a:r>
              <a:rPr lang="nl-NL" sz="1050" dirty="0"/>
              <a:t>http://www.offshorewind.biz/2015/12/04/borssele-i-ii-tender-postponed/ (bezocht op 23-01-2017).</a:t>
            </a:r>
          </a:p>
          <a:p>
            <a:pPr>
              <a:lnSpc>
                <a:spcPct val="150000"/>
              </a:lnSpc>
            </a:pPr>
            <a:r>
              <a:rPr lang="nl-NL" sz="1050" dirty="0"/>
              <a:t>[3] R. Molenaar, M. van Essen, Ontwerp- en beheersplan Windturbinepark Borssele II. Delft, Zuid-Holland: Molenaar &amp; van Essen, 2017. </a:t>
            </a:r>
          </a:p>
          <a:p>
            <a:pPr>
              <a:lnSpc>
                <a:spcPct val="150000"/>
              </a:lnSpc>
            </a:pPr>
            <a:r>
              <a:rPr lang="en-US" sz="1050" dirty="0"/>
              <a:t>[4] Netherlands Enterprise Agency. (2016). </a:t>
            </a:r>
            <a:r>
              <a:rPr lang="en-US" sz="1050" dirty="0" err="1"/>
              <a:t>Borssele</a:t>
            </a:r>
            <a:r>
              <a:rPr lang="en-US" sz="1050" dirty="0"/>
              <a:t> wind farm zone wind farm sites </a:t>
            </a:r>
            <a:r>
              <a:rPr lang="en-US" sz="1050" dirty="0" err="1"/>
              <a:t>i</a:t>
            </a:r>
            <a:r>
              <a:rPr lang="en-US" sz="1050" dirty="0"/>
              <a:t> and ii, </a:t>
            </a:r>
            <a:r>
              <a:rPr lang="en-US" sz="1050" dirty="0" err="1"/>
              <a:t>addres</a:t>
            </a:r>
            <a:r>
              <a:rPr lang="en-US" sz="1050" dirty="0"/>
              <a:t>:</a:t>
            </a:r>
          </a:p>
          <a:p>
            <a:pPr>
              <a:lnSpc>
                <a:spcPct val="150000"/>
              </a:lnSpc>
            </a:pPr>
            <a:r>
              <a:rPr lang="en-US" sz="1050" dirty="0"/>
              <a:t>http://offshorewind.rvo.nl/file/download/43061512 (</a:t>
            </a:r>
            <a:r>
              <a:rPr lang="en-US" sz="1050" dirty="0" err="1"/>
              <a:t>bezocht</a:t>
            </a:r>
            <a:r>
              <a:rPr lang="en-US" sz="1050" dirty="0"/>
              <a:t> op 05-01-2017).</a:t>
            </a:r>
          </a:p>
          <a:p>
            <a:pPr>
              <a:lnSpc>
                <a:spcPct val="150000"/>
              </a:lnSpc>
            </a:pPr>
            <a:r>
              <a:rPr lang="nl-NL" sz="1050" dirty="0"/>
              <a:t>[5] OffshoreWIND.biz (2015). V164-8.0 MW Scoops Best offshore Wind Turbine Award, </a:t>
            </a:r>
            <a:r>
              <a:rPr lang="nl-NL" sz="1050" dirty="0" err="1"/>
              <a:t>addres</a:t>
            </a:r>
            <a:r>
              <a:rPr lang="nl-NL" sz="1050" dirty="0"/>
              <a:t>:</a:t>
            </a:r>
          </a:p>
          <a:p>
            <a:pPr>
              <a:lnSpc>
                <a:spcPct val="150000"/>
              </a:lnSpc>
            </a:pPr>
            <a:r>
              <a:rPr lang="nl-NL" sz="1050" dirty="0"/>
              <a:t>http://www.offshorewind.biz/2015/01/06/v164-8-0-mw-scoops-best-offshore-wind-turbine-award/ (bezocht op 23-01-2017).</a:t>
            </a:r>
          </a:p>
          <a:p>
            <a:pPr>
              <a:lnSpc>
                <a:spcPct val="150000"/>
              </a:lnSpc>
            </a:pPr>
            <a:r>
              <a:rPr lang="en-US" sz="1050" dirty="0"/>
              <a:t>[6] Power Engineering International. (2016). </a:t>
            </a:r>
            <a:r>
              <a:rPr lang="en-US" sz="1050" dirty="0" err="1"/>
              <a:t>Mhi</a:t>
            </a:r>
            <a:r>
              <a:rPr lang="en-US" sz="1050" dirty="0"/>
              <a:t> vestas in wind turbine contract win for </a:t>
            </a:r>
            <a:r>
              <a:rPr lang="en-US" sz="1050" dirty="0" err="1"/>
              <a:t>uks</a:t>
            </a:r>
            <a:r>
              <a:rPr lang="en-US" sz="1050" dirty="0"/>
              <a:t> </a:t>
            </a:r>
            <a:r>
              <a:rPr lang="en-US" sz="1050" dirty="0" err="1"/>
              <a:t>walney</a:t>
            </a:r>
            <a:r>
              <a:rPr lang="en-US" sz="1050" dirty="0"/>
              <a:t>,</a:t>
            </a:r>
          </a:p>
          <a:p>
            <a:pPr>
              <a:lnSpc>
                <a:spcPct val="150000"/>
              </a:lnSpc>
            </a:pPr>
            <a:r>
              <a:rPr lang="en-US" sz="1050" dirty="0" err="1"/>
              <a:t>addres</a:t>
            </a:r>
            <a:r>
              <a:rPr lang="en-US" sz="1050" dirty="0"/>
              <a:t>: http://www.powerengineeringint.com/articles/2015/02/mhi-vestas-in-wind-</a:t>
            </a:r>
          </a:p>
          <a:p>
            <a:pPr>
              <a:lnSpc>
                <a:spcPct val="150000"/>
              </a:lnSpc>
            </a:pPr>
            <a:r>
              <a:rPr lang="en-US" sz="1050" dirty="0"/>
              <a:t>turbine-contract-win-for-uk-s-walney.html.</a:t>
            </a:r>
          </a:p>
          <a:p>
            <a:pPr>
              <a:lnSpc>
                <a:spcPct val="150000"/>
              </a:lnSpc>
            </a:pPr>
            <a:r>
              <a:rPr lang="en-US" sz="1050" dirty="0"/>
              <a:t>[7] Prysmian. (2016). High voltage cables, </a:t>
            </a:r>
            <a:r>
              <a:rPr lang="en-US" sz="1050" dirty="0" err="1"/>
              <a:t>addres</a:t>
            </a:r>
            <a:r>
              <a:rPr lang="en-US" sz="1050" dirty="0"/>
              <a:t>: http://nl.prysmiangroup.com/nl/business_</a:t>
            </a:r>
          </a:p>
          <a:p>
            <a:pPr>
              <a:lnSpc>
                <a:spcPct val="150000"/>
              </a:lnSpc>
            </a:pPr>
            <a:r>
              <a:rPr lang="en-US" sz="1050" dirty="0"/>
              <a:t>markets/markets/</a:t>
            </a:r>
            <a:r>
              <a:rPr lang="en-US" sz="1050" dirty="0" err="1"/>
              <a:t>hv</a:t>
            </a:r>
            <a:r>
              <a:rPr lang="en-US" sz="1050" dirty="0"/>
              <a:t>-and-submarine/downloads/datasheets/Prysmian-Delft-HVac.pdf</a:t>
            </a:r>
          </a:p>
          <a:p>
            <a:pPr>
              <a:lnSpc>
                <a:spcPct val="150000"/>
              </a:lnSpc>
            </a:pPr>
            <a:r>
              <a:rPr lang="en-US" sz="1050" dirty="0"/>
              <a:t>(</a:t>
            </a:r>
            <a:r>
              <a:rPr lang="en-US" sz="1050" dirty="0" err="1"/>
              <a:t>bezocht</a:t>
            </a:r>
            <a:r>
              <a:rPr lang="en-US" sz="1050" dirty="0"/>
              <a:t> op 05-01-2017).</a:t>
            </a:r>
          </a:p>
          <a:p>
            <a:pPr>
              <a:lnSpc>
                <a:spcPct val="150000"/>
              </a:lnSpc>
            </a:pPr>
            <a:r>
              <a:rPr lang="nl-NL" sz="1050" dirty="0"/>
              <a:t>[8] </a:t>
            </a:r>
            <a:r>
              <a:rPr lang="en-US" sz="1050" dirty="0"/>
              <a:t>C. Hilario; DEWI France. (2011). Wind turbine inspection, a strategic service?, </a:t>
            </a:r>
            <a:r>
              <a:rPr lang="en-US" sz="1050" dirty="0" err="1"/>
              <a:t>addres</a:t>
            </a:r>
            <a:r>
              <a:rPr lang="en-US" sz="1050" dirty="0"/>
              <a:t>: http://www.</a:t>
            </a:r>
          </a:p>
          <a:p>
            <a:r>
              <a:rPr lang="en-US" sz="1050" dirty="0"/>
              <a:t>dewi.de/</a:t>
            </a:r>
            <a:r>
              <a:rPr lang="en-US" sz="1050" dirty="0" err="1"/>
              <a:t>dewi</a:t>
            </a:r>
            <a:r>
              <a:rPr lang="en-US" sz="1050" dirty="0"/>
              <a:t>/</a:t>
            </a:r>
            <a:r>
              <a:rPr lang="en-US" sz="1050" dirty="0" err="1"/>
              <a:t>fileadmin</a:t>
            </a:r>
            <a:r>
              <a:rPr lang="en-US" sz="1050" dirty="0"/>
              <a:t>/pdf/publications/Magazin_39/08.pdf (</a:t>
            </a:r>
            <a:r>
              <a:rPr lang="en-US" sz="1050" dirty="0" err="1"/>
              <a:t>bezocht</a:t>
            </a:r>
            <a:r>
              <a:rPr lang="en-US" sz="1050" dirty="0"/>
              <a:t> op 11-01-2017).</a:t>
            </a:r>
            <a:endParaRPr lang="nl-NL" sz="1050" dirty="0"/>
          </a:p>
          <a:p>
            <a:pPr>
              <a:lnSpc>
                <a:spcPct val="150000"/>
              </a:lnSpc>
            </a:pPr>
            <a:r>
              <a:rPr lang="nl-NL" sz="1050" dirty="0"/>
              <a:t>[9] </a:t>
            </a:r>
            <a:r>
              <a:rPr lang="nl-NL" sz="1050" dirty="0" err="1"/>
              <a:t>Measurement</a:t>
            </a:r>
            <a:r>
              <a:rPr lang="nl-NL" sz="1050" dirty="0"/>
              <a:t> </a:t>
            </a:r>
            <a:r>
              <a:rPr lang="nl-NL" sz="1050" dirty="0" err="1"/>
              <a:t>Specialities</a:t>
            </a:r>
            <a:r>
              <a:rPr lang="nl-NL" sz="1050" dirty="0"/>
              <a:t> (2013). </a:t>
            </a:r>
            <a:r>
              <a:rPr lang="nl-NL" sz="1050" dirty="0" err="1"/>
              <a:t>Measurement</a:t>
            </a:r>
            <a:r>
              <a:rPr lang="nl-NL" sz="1050" dirty="0"/>
              <a:t> </a:t>
            </a:r>
            <a:r>
              <a:rPr lang="nl-NL" sz="1050" dirty="0" err="1"/>
              <a:t>Specialties</a:t>
            </a:r>
            <a:r>
              <a:rPr lang="nl-NL" sz="1050" dirty="0"/>
              <a:t> </a:t>
            </a:r>
            <a:r>
              <a:rPr lang="nl-NL" sz="1050" dirty="0" err="1"/>
              <a:t>inc</a:t>
            </a:r>
            <a:r>
              <a:rPr lang="nl-NL" sz="1050" dirty="0"/>
              <a:t> – sensors </a:t>
            </a:r>
            <a:r>
              <a:rPr lang="nl-NL" sz="1050" dirty="0" err="1"/>
              <a:t>for</a:t>
            </a:r>
            <a:r>
              <a:rPr lang="nl-NL" sz="1050" dirty="0"/>
              <a:t> windturbines, </a:t>
            </a:r>
            <a:r>
              <a:rPr lang="nl-NL" sz="1050" dirty="0" err="1"/>
              <a:t>addres</a:t>
            </a:r>
            <a:r>
              <a:rPr lang="nl-NL" sz="1050" dirty="0"/>
              <a:t>: http://www.mouser.com/catalog/specsheets/measurementspecialtiesinc_sensors_for_wind_turbines.pdf (bezocht op 20-1-2017).</a:t>
            </a:r>
          </a:p>
          <a:p>
            <a:pPr>
              <a:lnSpc>
                <a:spcPct val="150000"/>
              </a:lnSpc>
            </a:pPr>
            <a:r>
              <a:rPr lang="nl-NL" sz="1050" dirty="0"/>
              <a:t>[10] Overige foto’s: eigen werk.</a:t>
            </a:r>
          </a:p>
          <a:p>
            <a:pPr algn="just">
              <a:lnSpc>
                <a:spcPct val="150000"/>
              </a:lnSpc>
            </a:pPr>
            <a:endParaRPr lang="nl-NL" sz="1050" dirty="0"/>
          </a:p>
        </p:txBody>
      </p:sp>
    </p:spTree>
    <p:extLst>
      <p:ext uri="{BB962C8B-B14F-4D97-AF65-F5344CB8AC3E}">
        <p14:creationId xmlns:p14="http://schemas.microsoft.com/office/powerpoint/2010/main" val="31438120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 contrast="20000"/>
                    </a14:imgEffect>
                  </a14:imgLayer>
                </a14:imgProps>
              </a:ext>
              <a:ext uri="{28A0092B-C50C-407E-A947-70E740481C1C}">
                <a14:useLocalDpi xmlns:a14="http://schemas.microsoft.com/office/drawing/2010/main" val="0"/>
              </a:ext>
            </a:extLst>
          </a:blip>
          <a:stretch>
            <a:fillRect/>
          </a:stretch>
        </p:blipFill>
        <p:spPr>
          <a:xfrm rot="5400000">
            <a:off x="-4528222" y="-2160491"/>
            <a:ext cx="16524725" cy="12393544"/>
          </a:xfrm>
          <a:prstGeom prst="rect">
            <a:avLst/>
          </a:prstGeom>
        </p:spPr>
      </p:pic>
      <p:sp>
        <p:nvSpPr>
          <p:cNvPr id="26" name="Freeform 25"/>
          <p:cNvSpPr/>
          <p:nvPr/>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7791254" y="507680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fbeelding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056" y="5887233"/>
            <a:ext cx="3334373" cy="970767"/>
          </a:xfrm>
          <a:prstGeom prst="rect">
            <a:avLst/>
          </a:prstGeom>
        </p:spPr>
      </p:pic>
    </p:spTree>
    <p:extLst>
      <p:ext uri="{BB962C8B-B14F-4D97-AF65-F5344CB8AC3E}">
        <p14:creationId xmlns:p14="http://schemas.microsoft.com/office/powerpoint/2010/main" val="2949929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ep 32"/>
          <p:cNvGrpSpPr/>
          <p:nvPr/>
        </p:nvGrpSpPr>
        <p:grpSpPr>
          <a:xfrm>
            <a:off x="-522037" y="0"/>
            <a:ext cx="12714037" cy="1485319"/>
            <a:chOff x="-522037" y="0"/>
            <a:chExt cx="12714037" cy="1485319"/>
          </a:xfrm>
        </p:grpSpPr>
        <p:sp>
          <p:nvSpPr>
            <p:cNvPr id="3" name="Rechthoek 2"/>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idx="4294967295"/>
          </p:nvPr>
        </p:nvSpPr>
        <p:spPr>
          <a:xfrm>
            <a:off x="1122495" y="417566"/>
            <a:ext cx="11229975" cy="650186"/>
          </a:xfrm>
          <a:prstGeom prst="rect">
            <a:avLst/>
          </a:prstGeom>
        </p:spPr>
        <p:txBody>
          <a:bodyPr/>
          <a:lstStyle/>
          <a:p>
            <a:r>
              <a:rPr lang="en-US" dirty="0" err="1">
                <a:solidFill>
                  <a:schemeClr val="bg1"/>
                </a:solidFill>
              </a:rPr>
              <a:t>Inleiding</a:t>
            </a:r>
            <a:endParaRPr lang="en-US" dirty="0">
              <a:solidFill>
                <a:schemeClr val="bg1"/>
              </a:solidFill>
            </a:endParaRPr>
          </a:p>
        </p:txBody>
      </p:sp>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2 van 15</a:t>
            </a:r>
          </a:p>
          <a:p>
            <a:pPr algn="r"/>
            <a:r>
              <a:rPr lang="nl-NL" sz="1000" dirty="0">
                <a:solidFill>
                  <a:schemeClr val="bg1">
                    <a:lumMod val="50000"/>
                  </a:schemeClr>
                </a:solidFill>
              </a:rPr>
              <a:t>Versie A01 | 24-01-2017</a:t>
            </a:r>
          </a:p>
        </p:txBody>
      </p:sp>
      <p:sp>
        <p:nvSpPr>
          <p:cNvPr id="4" name="Tekstvak 3"/>
          <p:cNvSpPr txBox="1"/>
          <p:nvPr/>
        </p:nvSpPr>
        <p:spPr>
          <a:xfrm>
            <a:off x="789833" y="1822434"/>
            <a:ext cx="8630194"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Duurzame energie</a:t>
            </a:r>
          </a:p>
          <a:p>
            <a:pPr marL="285750" indent="-285750">
              <a:lnSpc>
                <a:spcPct val="150000"/>
              </a:lnSpc>
              <a:buFont typeface="Wingdings" panose="05000000000000000000" pitchFamily="2" charset="2"/>
              <a:buChar char="§"/>
            </a:pPr>
            <a:r>
              <a:rPr lang="nl-NL" sz="2400" dirty="0"/>
              <a:t>Energieakkoord [1]</a:t>
            </a:r>
          </a:p>
          <a:p>
            <a:pPr marL="285750" indent="-285750">
              <a:lnSpc>
                <a:spcPct val="150000"/>
              </a:lnSpc>
              <a:buFont typeface="Wingdings" panose="05000000000000000000" pitchFamily="2" charset="2"/>
              <a:buChar char="§"/>
            </a:pPr>
            <a:r>
              <a:rPr lang="nl-NL" sz="2400" dirty="0"/>
              <a:t>Kavel Borssele II</a:t>
            </a:r>
          </a:p>
          <a:p>
            <a:pPr marL="285750" indent="-285750">
              <a:lnSpc>
                <a:spcPct val="150000"/>
              </a:lnSpc>
              <a:buFont typeface="Wingdings" panose="05000000000000000000" pitchFamily="2" charset="2"/>
              <a:buChar char="§"/>
            </a:pPr>
            <a:r>
              <a:rPr lang="nl-NL" sz="2400" dirty="0"/>
              <a:t>Tender</a:t>
            </a:r>
          </a:p>
          <a:p>
            <a:pPr marL="285750" indent="-285750">
              <a:lnSpc>
                <a:spcPct val="150000"/>
              </a:lnSpc>
              <a:buFont typeface="Wingdings" panose="05000000000000000000" pitchFamily="2" charset="2"/>
              <a:buChar char="§"/>
            </a:pPr>
            <a:r>
              <a:rPr lang="nl-NL" sz="2400" dirty="0"/>
              <a:t>Opdracht</a:t>
            </a:r>
          </a:p>
        </p:txBody>
      </p:sp>
      <p:cxnSp>
        <p:nvCxnSpPr>
          <p:cNvPr id="13" name="Rechte verbindingslijn 12"/>
          <p:cNvCxnSpPr/>
          <p:nvPr/>
        </p:nvCxnSpPr>
        <p:spPr>
          <a:xfrm flipV="1">
            <a:off x="1228725"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Ontwerpplan</a:t>
            </a:r>
          </a:p>
        </p:txBody>
      </p:sp>
      <p:sp>
        <p:nvSpPr>
          <p:cNvPr id="28" name="Tekstvak 27"/>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solidFill>
              </a:rPr>
              <a:t>Inleiding</a:t>
            </a:r>
          </a:p>
        </p:txBody>
      </p:sp>
      <p:sp>
        <p:nvSpPr>
          <p:cNvPr id="29" name="Tekstvak 28"/>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30" name="Tekstvak 29"/>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1" name="Tekstvak 30"/>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pic>
        <p:nvPicPr>
          <p:cNvPr id="1026" name="Picture 2" descr="Afbeeldingsresultaat voor borssele I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017" y="1902885"/>
            <a:ext cx="5539248" cy="3900878"/>
          </a:xfrm>
          <a:prstGeom prst="rect">
            <a:avLst/>
          </a:prstGeom>
          <a:noFill/>
          <a:extLst>
            <a:ext uri="{909E8E84-426E-40DD-AFC4-6F175D3DCCD1}">
              <a14:hiddenFill xmlns:a14="http://schemas.microsoft.com/office/drawing/2010/main">
                <a:solidFill>
                  <a:srgbClr val="FFFFFF"/>
                </a:solidFill>
              </a14:hiddenFill>
            </a:ext>
          </a:extLst>
        </p:spPr>
      </p:pic>
      <p:sp>
        <p:nvSpPr>
          <p:cNvPr id="39" name="Tekstvak 38"/>
          <p:cNvSpPr txBox="1"/>
          <p:nvPr/>
        </p:nvSpPr>
        <p:spPr>
          <a:xfrm>
            <a:off x="6252017" y="5850675"/>
            <a:ext cx="5319082" cy="276999"/>
          </a:xfrm>
          <a:prstGeom prst="rect">
            <a:avLst/>
          </a:prstGeom>
          <a:noFill/>
        </p:spPr>
        <p:txBody>
          <a:bodyPr wrap="square" rtlCol="0">
            <a:spAutoFit/>
          </a:bodyPr>
          <a:lstStyle/>
          <a:p>
            <a:r>
              <a:rPr lang="nl-NL" sz="1200" dirty="0">
                <a:solidFill>
                  <a:schemeClr val="bg1">
                    <a:lumMod val="50000"/>
                  </a:schemeClr>
                </a:solidFill>
              </a:rPr>
              <a:t>Bron [2]</a:t>
            </a:r>
          </a:p>
        </p:txBody>
      </p:sp>
    </p:spTree>
    <p:extLst>
      <p:ext uri="{BB962C8B-B14F-4D97-AF65-F5344CB8AC3E}">
        <p14:creationId xmlns:p14="http://schemas.microsoft.com/office/powerpoint/2010/main" val="2218660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a:endCxn id="25" idx="2"/>
          </p:cNvCxnSpPr>
          <p:nvPr/>
        </p:nvCxnSpPr>
        <p:spPr>
          <a:xfrm>
            <a:off x="0" y="2348602"/>
            <a:ext cx="5983131"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80001" y="1997563"/>
            <a:ext cx="2717517" cy="3180657"/>
            <a:chOff x="736801" y="2682894"/>
            <a:chExt cx="2717517" cy="3180657"/>
          </a:xfrm>
        </p:grpSpPr>
        <p:sp>
          <p:nvSpPr>
            <p:cNvPr id="10" name="Oval 9"/>
            <p:cNvSpPr/>
            <p:nvPr/>
          </p:nvSpPr>
          <p:spPr>
            <a:xfrm>
              <a:off x="736801" y="2682894"/>
              <a:ext cx="684988" cy="6849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1</a:t>
              </a:r>
            </a:p>
          </p:txBody>
        </p:sp>
        <p:sp>
          <p:nvSpPr>
            <p:cNvPr id="19" name="Rectangle 18"/>
            <p:cNvSpPr/>
            <p:nvPr/>
          </p:nvSpPr>
          <p:spPr>
            <a:xfrm>
              <a:off x="736801" y="3716241"/>
              <a:ext cx="1831784" cy="461665"/>
            </a:xfrm>
            <a:prstGeom prst="rect">
              <a:avLst/>
            </a:prstGeom>
          </p:spPr>
          <p:txBody>
            <a:bodyPr wrap="none" lIns="91440">
              <a:spAutoFit/>
            </a:bodyPr>
            <a:lstStyle/>
            <a:p>
              <a:r>
                <a:rPr lang="en-US" sz="2400" dirty="0" err="1">
                  <a:solidFill>
                    <a:schemeClr val="accent4"/>
                  </a:solidFill>
                  <a:ea typeface="Roboto Medium" charset="0"/>
                  <a:cs typeface="Roboto Medium" charset="0"/>
                </a:rPr>
                <a:t>Ontwerpplan</a:t>
              </a:r>
              <a:endParaRPr lang="en-US" sz="2000" dirty="0">
                <a:solidFill>
                  <a:schemeClr val="accent4"/>
                </a:solidFill>
                <a:ea typeface="Roboto Medium" charset="0"/>
                <a:cs typeface="Roboto Medium" charset="0"/>
              </a:endParaRPr>
            </a:p>
          </p:txBody>
        </p:sp>
        <p:sp>
          <p:nvSpPr>
            <p:cNvPr id="20" name="Rectangle 19"/>
            <p:cNvSpPr/>
            <p:nvPr/>
          </p:nvSpPr>
          <p:spPr>
            <a:xfrm>
              <a:off x="736802" y="4232335"/>
              <a:ext cx="2717516" cy="1631216"/>
            </a:xfrm>
            <a:prstGeom prst="rect">
              <a:avLst/>
            </a:prstGeom>
          </p:spPr>
          <p:txBody>
            <a:bodyPr wrap="square">
              <a:spAutoFit/>
            </a:bodyPr>
            <a:lstStyle/>
            <a:p>
              <a:pPr marL="380990" indent="-380990">
                <a:buClr>
                  <a:schemeClr val="accent2"/>
                </a:buClr>
                <a:buFont typeface="+mj-lt"/>
                <a:buAutoNum type="arabicPeriod"/>
              </a:pPr>
              <a:r>
                <a:rPr lang="en-US" sz="2000" dirty="0" err="1">
                  <a:ea typeface="Roboto Light" charset="0"/>
                  <a:cs typeface="Roboto Light" charset="0"/>
                </a:rPr>
                <a:t>Overzicht</a:t>
              </a:r>
              <a:endParaRPr lang="en-US" sz="2000" dirty="0">
                <a:ea typeface="Roboto Light" charset="0"/>
                <a:cs typeface="Roboto Light" charset="0"/>
              </a:endParaRPr>
            </a:p>
            <a:p>
              <a:pPr marL="380990" indent="-380990">
                <a:buClr>
                  <a:schemeClr val="accent2"/>
                </a:buClr>
                <a:buFont typeface="+mj-lt"/>
                <a:buAutoNum type="arabicPeriod"/>
              </a:pPr>
              <a:endParaRPr lang="en-US" sz="2000" dirty="0">
                <a:ea typeface="Roboto Light" charset="0"/>
                <a:cs typeface="Roboto Light" charset="0"/>
              </a:endParaRPr>
            </a:p>
            <a:p>
              <a:pPr marL="380990" indent="-380990">
                <a:buClr>
                  <a:schemeClr val="accent2"/>
                </a:buClr>
                <a:buFont typeface="+mj-lt"/>
                <a:buAutoNum type="arabicPeriod"/>
              </a:pPr>
              <a:r>
                <a:rPr lang="en-US" sz="2000" dirty="0" err="1">
                  <a:ea typeface="Roboto Light" charset="0"/>
                  <a:cs typeface="Roboto Light" charset="0"/>
                </a:rPr>
                <a:t>Analyse</a:t>
              </a:r>
              <a:endParaRPr lang="en-US" sz="2000" dirty="0">
                <a:ea typeface="Roboto Light" charset="0"/>
                <a:cs typeface="Roboto Light" charset="0"/>
              </a:endParaRPr>
            </a:p>
            <a:p>
              <a:pPr marL="380990" indent="-380990">
                <a:buClr>
                  <a:schemeClr val="accent2"/>
                </a:buClr>
                <a:buFont typeface="+mj-lt"/>
                <a:buAutoNum type="arabicPeriod"/>
              </a:pPr>
              <a:endParaRPr lang="en-US" sz="2000" dirty="0">
                <a:ea typeface="Roboto Light" charset="0"/>
                <a:cs typeface="Roboto Light" charset="0"/>
              </a:endParaRPr>
            </a:p>
            <a:p>
              <a:pPr marL="380990" indent="-380990">
                <a:buClr>
                  <a:schemeClr val="accent2"/>
                </a:buClr>
                <a:buFont typeface="+mj-lt"/>
                <a:buAutoNum type="arabicPeriod"/>
              </a:pPr>
              <a:r>
                <a:rPr lang="en-US" sz="2000" dirty="0" err="1">
                  <a:ea typeface="Roboto Light" charset="0"/>
                  <a:cs typeface="Roboto Light" charset="0"/>
                </a:rPr>
                <a:t>Ontwerpkeuzes</a:t>
              </a:r>
              <a:r>
                <a:rPr lang="en-US" sz="2000" dirty="0">
                  <a:ea typeface="Roboto Light" charset="0"/>
                  <a:cs typeface="Roboto Light" charset="0"/>
                </a:rPr>
                <a:t> </a:t>
              </a:r>
            </a:p>
          </p:txBody>
        </p:sp>
      </p:grpSp>
      <p:grpSp>
        <p:nvGrpSpPr>
          <p:cNvPr id="31" name="Group 30"/>
          <p:cNvGrpSpPr/>
          <p:nvPr/>
        </p:nvGrpSpPr>
        <p:grpSpPr>
          <a:xfrm>
            <a:off x="3381567" y="2006109"/>
            <a:ext cx="2717516" cy="2558577"/>
            <a:chOff x="3647318" y="2724655"/>
            <a:chExt cx="2717516" cy="2558577"/>
          </a:xfrm>
        </p:grpSpPr>
        <p:sp>
          <p:nvSpPr>
            <p:cNvPr id="12" name="Oval 11"/>
            <p:cNvSpPr/>
            <p:nvPr/>
          </p:nvSpPr>
          <p:spPr>
            <a:xfrm>
              <a:off x="3647318" y="2724655"/>
              <a:ext cx="684986" cy="684986"/>
            </a:xfrm>
            <a:prstGeom prst="ellipse">
              <a:avLst/>
            </a:prstGeom>
            <a:solidFill>
              <a:schemeClr val="accent4"/>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2</a:t>
              </a:r>
            </a:p>
          </p:txBody>
        </p:sp>
        <p:sp>
          <p:nvSpPr>
            <p:cNvPr id="23" name="Rectangle 22"/>
            <p:cNvSpPr/>
            <p:nvPr/>
          </p:nvSpPr>
          <p:spPr>
            <a:xfrm>
              <a:off x="3647318" y="3751475"/>
              <a:ext cx="1739130" cy="461665"/>
            </a:xfrm>
            <a:prstGeom prst="rect">
              <a:avLst/>
            </a:prstGeom>
          </p:spPr>
          <p:txBody>
            <a:bodyPr wrap="none" lIns="91440">
              <a:spAutoFit/>
            </a:bodyPr>
            <a:lstStyle/>
            <a:p>
              <a:r>
                <a:rPr lang="en-US" sz="2400" dirty="0" err="1">
                  <a:solidFill>
                    <a:schemeClr val="accent4"/>
                  </a:solidFill>
                  <a:ea typeface="Roboto Medium" charset="0"/>
                  <a:cs typeface="Roboto Medium" charset="0"/>
                </a:rPr>
                <a:t>Beheersplan</a:t>
              </a:r>
              <a:endParaRPr lang="en-US" sz="2000" dirty="0">
                <a:solidFill>
                  <a:schemeClr val="accent4"/>
                </a:solidFill>
                <a:ea typeface="Roboto Medium" charset="0"/>
                <a:cs typeface="Roboto Medium" charset="0"/>
              </a:endParaRPr>
            </a:p>
          </p:txBody>
        </p:sp>
        <p:sp>
          <p:nvSpPr>
            <p:cNvPr id="29" name="Rectangle 28"/>
            <p:cNvSpPr/>
            <p:nvPr/>
          </p:nvSpPr>
          <p:spPr>
            <a:xfrm>
              <a:off x="3647318" y="4267569"/>
              <a:ext cx="2717516" cy="1015663"/>
            </a:xfrm>
            <a:prstGeom prst="rect">
              <a:avLst/>
            </a:prstGeom>
          </p:spPr>
          <p:txBody>
            <a:bodyPr wrap="square">
              <a:spAutoFit/>
            </a:bodyPr>
            <a:lstStyle/>
            <a:p>
              <a:pPr marL="380990" indent="-380990">
                <a:buClr>
                  <a:schemeClr val="accent2"/>
                </a:buClr>
                <a:buFont typeface="+mj-lt"/>
                <a:buAutoNum type="arabicPeriod"/>
              </a:pPr>
              <a:r>
                <a:rPr lang="en-US" sz="2000" dirty="0" err="1">
                  <a:ea typeface="Roboto Light" charset="0"/>
                  <a:cs typeface="Roboto Light" charset="0"/>
                </a:rPr>
                <a:t>Opbouw</a:t>
              </a:r>
              <a:endParaRPr lang="en-US" sz="2000" dirty="0">
                <a:ea typeface="Roboto Light" charset="0"/>
                <a:cs typeface="Roboto Light" charset="0"/>
              </a:endParaRPr>
            </a:p>
            <a:p>
              <a:pPr marL="380990" indent="-380990">
                <a:buClr>
                  <a:schemeClr val="accent2"/>
                </a:buClr>
                <a:buFont typeface="+mj-lt"/>
                <a:buAutoNum type="arabicPeriod"/>
              </a:pPr>
              <a:endParaRPr lang="en-US" sz="2000" dirty="0">
                <a:ea typeface="Roboto Light" charset="0"/>
                <a:cs typeface="Roboto Light" charset="0"/>
              </a:endParaRPr>
            </a:p>
            <a:p>
              <a:pPr marL="380990" indent="-380990">
                <a:buClr>
                  <a:schemeClr val="accent2"/>
                </a:buClr>
                <a:buFont typeface="+mj-lt"/>
                <a:buAutoNum type="arabicPeriod"/>
              </a:pPr>
              <a:r>
                <a:rPr lang="en-US" sz="2000" dirty="0" err="1">
                  <a:ea typeface="Roboto Light" charset="0"/>
                  <a:cs typeface="Roboto Light" charset="0"/>
                </a:rPr>
                <a:t>Uitwerking</a:t>
              </a:r>
              <a:r>
                <a:rPr lang="en-US" sz="2000" dirty="0">
                  <a:ea typeface="Roboto Light" charset="0"/>
                  <a:cs typeface="Roboto Light" charset="0"/>
                </a:rPr>
                <a:t> </a:t>
              </a:r>
            </a:p>
          </p:txBody>
        </p:sp>
      </p:grpSp>
      <p:grpSp>
        <p:nvGrpSpPr>
          <p:cNvPr id="6" name="Group 5"/>
          <p:cNvGrpSpPr/>
          <p:nvPr/>
        </p:nvGrpSpPr>
        <p:grpSpPr>
          <a:xfrm>
            <a:off x="5983131" y="2006109"/>
            <a:ext cx="2717516" cy="2565104"/>
            <a:chOff x="9569418" y="2682894"/>
            <a:chExt cx="2717516" cy="2565104"/>
          </a:xfrm>
        </p:grpSpPr>
        <p:sp>
          <p:nvSpPr>
            <p:cNvPr id="25" name="Oval 24"/>
            <p:cNvSpPr/>
            <p:nvPr/>
          </p:nvSpPr>
          <p:spPr>
            <a:xfrm>
              <a:off x="9569418" y="2682894"/>
              <a:ext cx="684986" cy="684986"/>
            </a:xfrm>
            <a:prstGeom prst="ellipse">
              <a:avLst/>
            </a:prstGeom>
            <a:solidFill>
              <a:schemeClr val="accent5"/>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boto Medium" charset="0"/>
                  <a:ea typeface="Roboto Medium" charset="0"/>
                  <a:cs typeface="Roboto Medium" charset="0"/>
                </a:rPr>
                <a:t>3</a:t>
              </a:r>
            </a:p>
          </p:txBody>
        </p:sp>
        <p:sp>
          <p:nvSpPr>
            <p:cNvPr id="26" name="Rectangle 25"/>
            <p:cNvSpPr/>
            <p:nvPr/>
          </p:nvSpPr>
          <p:spPr>
            <a:xfrm>
              <a:off x="9569418" y="3716241"/>
              <a:ext cx="1499128" cy="461665"/>
            </a:xfrm>
            <a:prstGeom prst="rect">
              <a:avLst/>
            </a:prstGeom>
          </p:spPr>
          <p:txBody>
            <a:bodyPr wrap="none" lIns="91440">
              <a:spAutoFit/>
            </a:bodyPr>
            <a:lstStyle/>
            <a:p>
              <a:r>
                <a:rPr lang="en-US" sz="2400" dirty="0" err="1">
                  <a:solidFill>
                    <a:schemeClr val="accent4"/>
                  </a:solidFill>
                  <a:ea typeface="Roboto Medium" charset="0"/>
                  <a:cs typeface="Roboto Medium" charset="0"/>
                </a:rPr>
                <a:t>Conclusies</a:t>
              </a:r>
              <a:endParaRPr lang="en-US" sz="2400" dirty="0">
                <a:solidFill>
                  <a:schemeClr val="accent4"/>
                </a:solidFill>
                <a:ea typeface="Roboto Medium" charset="0"/>
                <a:cs typeface="Roboto Medium" charset="0"/>
              </a:endParaRPr>
            </a:p>
          </p:txBody>
        </p:sp>
        <p:sp>
          <p:nvSpPr>
            <p:cNvPr id="30" name="Rectangle 29"/>
            <p:cNvSpPr/>
            <p:nvPr/>
          </p:nvSpPr>
          <p:spPr>
            <a:xfrm>
              <a:off x="9569418" y="4232335"/>
              <a:ext cx="2717516" cy="1015663"/>
            </a:xfrm>
            <a:prstGeom prst="rect">
              <a:avLst/>
            </a:prstGeom>
          </p:spPr>
          <p:txBody>
            <a:bodyPr wrap="square">
              <a:spAutoFit/>
            </a:bodyPr>
            <a:lstStyle/>
            <a:p>
              <a:pPr marL="380990" indent="-380990">
                <a:buClr>
                  <a:schemeClr val="accent2"/>
                </a:buClr>
                <a:buFont typeface="+mj-lt"/>
                <a:buAutoNum type="arabicPeriod"/>
              </a:pPr>
              <a:r>
                <a:rPr lang="en-US" sz="2000" dirty="0" err="1">
                  <a:ea typeface="Roboto Light" charset="0"/>
                  <a:cs typeface="Roboto Light" charset="0"/>
                </a:rPr>
                <a:t>Conclusies</a:t>
              </a:r>
              <a:endParaRPr lang="en-US" sz="2000" dirty="0">
                <a:ea typeface="Roboto Light" charset="0"/>
                <a:cs typeface="Roboto Light" charset="0"/>
              </a:endParaRPr>
            </a:p>
            <a:p>
              <a:pPr marL="380990" indent="-380990">
                <a:buClr>
                  <a:schemeClr val="accent2"/>
                </a:buClr>
                <a:buFont typeface="+mj-lt"/>
                <a:buAutoNum type="arabicPeriod"/>
              </a:pPr>
              <a:endParaRPr lang="en-US" sz="2000" dirty="0">
                <a:ea typeface="Roboto Light" charset="0"/>
                <a:cs typeface="Roboto Light" charset="0"/>
              </a:endParaRPr>
            </a:p>
            <a:p>
              <a:pPr marL="380990" indent="-380990">
                <a:buClr>
                  <a:schemeClr val="accent2"/>
                </a:buClr>
                <a:buFont typeface="+mj-lt"/>
                <a:buAutoNum type="arabicPeriod"/>
              </a:pPr>
              <a:r>
                <a:rPr lang="en-US" sz="2000" dirty="0" err="1">
                  <a:ea typeface="Roboto Light" charset="0"/>
                  <a:cs typeface="Roboto Light" charset="0"/>
                </a:rPr>
                <a:t>Vragenronde</a:t>
              </a:r>
              <a:endParaRPr lang="en-US" sz="2000" dirty="0">
                <a:ea typeface="Roboto Light" charset="0"/>
                <a:cs typeface="Roboto Light" charset="0"/>
              </a:endParaRPr>
            </a:p>
          </p:txBody>
        </p:sp>
      </p:grpSp>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3 van 15</a:t>
            </a:r>
          </a:p>
          <a:p>
            <a:pPr algn="r"/>
            <a:r>
              <a:rPr lang="nl-NL" sz="1000" dirty="0">
                <a:solidFill>
                  <a:schemeClr val="bg1">
                    <a:lumMod val="50000"/>
                  </a:schemeClr>
                </a:solidFill>
              </a:rPr>
              <a:t>Versie A01 | 24-01-2017</a:t>
            </a:r>
          </a:p>
        </p:txBody>
      </p:sp>
      <p:grpSp>
        <p:nvGrpSpPr>
          <p:cNvPr id="46" name="Groep 45"/>
          <p:cNvGrpSpPr/>
          <p:nvPr/>
        </p:nvGrpSpPr>
        <p:grpSpPr>
          <a:xfrm>
            <a:off x="-522037" y="0"/>
            <a:ext cx="12714037" cy="1485319"/>
            <a:chOff x="-522037" y="0"/>
            <a:chExt cx="12714037" cy="1485319"/>
          </a:xfrm>
        </p:grpSpPr>
        <p:sp>
          <p:nvSpPr>
            <p:cNvPr id="47" name="Rechthoek 46"/>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Inhoud</a:t>
            </a:r>
            <a:endParaRPr lang="en-US" dirty="0">
              <a:solidFill>
                <a:schemeClr val="bg1"/>
              </a:solidFill>
            </a:endParaRPr>
          </a:p>
        </p:txBody>
      </p:sp>
      <p:cxnSp>
        <p:nvCxnSpPr>
          <p:cNvPr id="51" name="Rechte verbindingslijn 50"/>
          <p:cNvCxnSpPr/>
          <p:nvPr/>
        </p:nvCxnSpPr>
        <p:spPr>
          <a:xfrm flipV="1">
            <a:off x="3236714"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kstvak 51"/>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Ontwerpplan</a:t>
            </a:r>
          </a:p>
        </p:txBody>
      </p:sp>
      <p:sp>
        <p:nvSpPr>
          <p:cNvPr id="53" name="Tekstvak 52"/>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54" name="Tekstvak 53"/>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55" name="Tekstvak 54"/>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solidFill>
              </a:rPr>
              <a:t>Inhoud</a:t>
            </a:r>
          </a:p>
        </p:txBody>
      </p:sp>
      <p:sp>
        <p:nvSpPr>
          <p:cNvPr id="56" name="Tekstvak 55"/>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spTree>
    <p:extLst>
      <p:ext uri="{BB962C8B-B14F-4D97-AF65-F5344CB8AC3E}">
        <p14:creationId xmlns:p14="http://schemas.microsoft.com/office/powerpoint/2010/main" val="2120756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750" fill="hold"/>
                                        <p:tgtEl>
                                          <p:spTgt spid="35"/>
                                        </p:tgtEl>
                                        <p:attrNameLst>
                                          <p:attrName>ppt_x</p:attrName>
                                        </p:attrNameLst>
                                      </p:cBhvr>
                                      <p:tavLst>
                                        <p:tav tm="0">
                                          <p:val>
                                            <p:strVal val="0-#ppt_w/2"/>
                                          </p:val>
                                        </p:tav>
                                        <p:tav tm="100000">
                                          <p:val>
                                            <p:strVal val="#ppt_x"/>
                                          </p:val>
                                        </p:tav>
                                      </p:tavLst>
                                    </p:anim>
                                    <p:anim calcmode="lin" valueType="num">
                                      <p:cBhvr additive="base">
                                        <p:cTn id="8" dur="1750" fill="hold"/>
                                        <p:tgtEl>
                                          <p:spTgt spid="3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750"/>
                                        <p:tgtEl>
                                          <p:spTgt spid="33"/>
                                        </p:tgtEl>
                                      </p:cBhvr>
                                    </p:animEffect>
                                  </p:childTnLst>
                                </p:cTn>
                              </p:par>
                              <p:par>
                                <p:cTn id="12" presetID="10" presetClass="entr" presetSubtype="0" fill="hold" nodeType="withEffect">
                                  <p:stCondLst>
                                    <p:cond delay="80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750"/>
                                        <p:tgtEl>
                                          <p:spTgt spid="31"/>
                                        </p:tgtEl>
                                      </p:cBhvr>
                                    </p:animEffect>
                                  </p:childTnLst>
                                </p:cTn>
                              </p:par>
                              <p:par>
                                <p:cTn id="15" presetID="10"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532207" y="0"/>
            <a:ext cx="4659793" cy="6858000"/>
          </a:xfrm>
          <a:custGeom>
            <a:avLst/>
            <a:gdLst>
              <a:gd name="connsiteX0" fmla="*/ 0 w 4659793"/>
              <a:gd name="connsiteY0" fmla="*/ 0 h 6858000"/>
              <a:gd name="connsiteX1" fmla="*/ 4659793 w 4659793"/>
              <a:gd name="connsiteY1" fmla="*/ 0 h 6858000"/>
              <a:gd name="connsiteX2" fmla="*/ 4659793 w 4659793"/>
              <a:gd name="connsiteY2" fmla="*/ 6858000 h 6858000"/>
              <a:gd name="connsiteX3" fmla="*/ 0 w 4659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59793" h="6858000">
                <a:moveTo>
                  <a:pt x="0" y="0"/>
                </a:moveTo>
                <a:lnTo>
                  <a:pt x="4659793" y="0"/>
                </a:lnTo>
                <a:lnTo>
                  <a:pt x="4659793" y="6858000"/>
                </a:lnTo>
                <a:lnTo>
                  <a:pt x="0" y="6858000"/>
                </a:lnTo>
                <a:close/>
              </a:path>
            </a:pathLst>
          </a:custGeom>
          <a:solidFill>
            <a:schemeClr val="accent5">
              <a:lumMod val="60000"/>
              <a:lumOff val="40000"/>
            </a:schemeClr>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064369" y="0"/>
            <a:ext cx="6127631" cy="6858000"/>
          </a:xfrm>
          <a:custGeom>
            <a:avLst/>
            <a:gdLst>
              <a:gd name="connsiteX0" fmla="*/ 0 w 6127631"/>
              <a:gd name="connsiteY0" fmla="*/ 0 h 6858000"/>
              <a:gd name="connsiteX1" fmla="*/ 5042155 w 6127631"/>
              <a:gd name="connsiteY1" fmla="*/ 0 h 6858000"/>
              <a:gd name="connsiteX2" fmla="*/ 6127631 w 6127631"/>
              <a:gd name="connsiteY2" fmla="*/ 1625159 h 6858000"/>
              <a:gd name="connsiteX3" fmla="*/ 6127631 w 6127631"/>
              <a:gd name="connsiteY3" fmla="*/ 5232842 h 6858000"/>
              <a:gd name="connsiteX4" fmla="*/ 5042155 w 6127631"/>
              <a:gd name="connsiteY4" fmla="*/ 6858000 h 6858000"/>
              <a:gd name="connsiteX5" fmla="*/ 0 w 61276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31" h="6858000">
                <a:moveTo>
                  <a:pt x="0" y="0"/>
                </a:moveTo>
                <a:lnTo>
                  <a:pt x="5042155" y="0"/>
                </a:lnTo>
                <a:lnTo>
                  <a:pt x="6127631" y="1625159"/>
                </a:lnTo>
                <a:lnTo>
                  <a:pt x="6127631" y="5232842"/>
                </a:lnTo>
                <a:lnTo>
                  <a:pt x="5042155" y="6858000"/>
                </a:lnTo>
                <a:lnTo>
                  <a:pt x="0" y="6858000"/>
                </a:lnTo>
                <a:close/>
              </a:path>
            </a:pathLst>
          </a:custGeom>
          <a:solidFill>
            <a:schemeClr val="accent5"/>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2678545" y="0"/>
            <a:ext cx="8350780" cy="6858000"/>
          </a:xfrm>
          <a:prstGeom prst="homePlate">
            <a:avLst>
              <a:gd name="adj" fmla="val 33396"/>
            </a:avLst>
          </a:prstGeom>
          <a:solidFill>
            <a:schemeClr val="accent4"/>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1" y="0"/>
            <a:ext cx="9262756"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631574" y="0"/>
            <a:ext cx="7332453" cy="6858000"/>
          </a:xfrm>
          <a:prstGeom prst="homePlate">
            <a:avLst>
              <a:gd name="adj" fmla="val 33396"/>
            </a:avLst>
          </a:prstGeom>
          <a:solidFill>
            <a:schemeClr val="accent6"/>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303770" y="0"/>
            <a:ext cx="7332453" cy="6858000"/>
          </a:xfrm>
          <a:prstGeom prst="homePlate">
            <a:avLst>
              <a:gd name="adj" fmla="val 33396"/>
            </a:avLst>
          </a:prstGeom>
          <a:solidFill>
            <a:schemeClr val="tx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839077" y="2689571"/>
            <a:ext cx="6026953" cy="1471172"/>
          </a:xfrm>
          <a:prstGeom prst="rect">
            <a:avLst/>
          </a:prstGeom>
        </p:spPr>
        <p:txBody>
          <a:bodyPr wrap="square">
            <a:spAutoFit/>
          </a:bodyPr>
          <a:lstStyle/>
          <a:p>
            <a:pPr>
              <a:lnSpc>
                <a:spcPct val="140000"/>
              </a:lnSpc>
            </a:pPr>
            <a:r>
              <a:rPr lang="en-US" sz="4000" dirty="0" err="1">
                <a:solidFill>
                  <a:schemeClr val="bg1"/>
                </a:solidFill>
                <a:latin typeface="Roboto Light" charset="0"/>
                <a:ea typeface="Roboto Light" charset="0"/>
                <a:cs typeface="Roboto Light" charset="0"/>
              </a:rPr>
              <a:t>Ontwerpplan</a:t>
            </a:r>
            <a:endParaRPr lang="en-US" sz="4000" dirty="0">
              <a:solidFill>
                <a:schemeClr val="bg1"/>
              </a:solidFill>
              <a:latin typeface="Roboto Light" charset="0"/>
              <a:ea typeface="Roboto Light" charset="0"/>
              <a:cs typeface="Roboto Light" charset="0"/>
            </a:endParaRPr>
          </a:p>
          <a:p>
            <a:pPr>
              <a:lnSpc>
                <a:spcPct val="140000"/>
              </a:lnSpc>
            </a:pPr>
            <a:r>
              <a:rPr lang="en-US" sz="2400" dirty="0" err="1">
                <a:solidFill>
                  <a:schemeClr val="bg1"/>
                </a:solidFill>
                <a:latin typeface="Roboto Light" charset="0"/>
                <a:ea typeface="Roboto Light" charset="0"/>
                <a:cs typeface="Roboto Light" charset="0"/>
              </a:rPr>
              <a:t>Overzicht</a:t>
            </a:r>
            <a:r>
              <a:rPr lang="en-US" sz="2400" dirty="0">
                <a:solidFill>
                  <a:schemeClr val="bg1"/>
                </a:solidFill>
                <a:latin typeface="Roboto Light" charset="0"/>
                <a:ea typeface="Roboto Light" charset="0"/>
                <a:cs typeface="Roboto Light" charset="0"/>
              </a:rPr>
              <a:t>, </a:t>
            </a:r>
            <a:r>
              <a:rPr lang="en-US" sz="2400" dirty="0" err="1">
                <a:solidFill>
                  <a:schemeClr val="bg1"/>
                </a:solidFill>
                <a:latin typeface="Roboto Light" charset="0"/>
                <a:ea typeface="Roboto Light" charset="0"/>
                <a:cs typeface="Roboto Light" charset="0"/>
              </a:rPr>
              <a:t>Analyse</a:t>
            </a:r>
            <a:r>
              <a:rPr lang="en-US" sz="2400" dirty="0">
                <a:solidFill>
                  <a:schemeClr val="bg1"/>
                </a:solidFill>
                <a:latin typeface="Roboto Light" charset="0"/>
                <a:ea typeface="Roboto Light" charset="0"/>
                <a:cs typeface="Roboto Light" charset="0"/>
              </a:rPr>
              <a:t> </a:t>
            </a:r>
            <a:r>
              <a:rPr lang="en-US" sz="2400" dirty="0" err="1">
                <a:solidFill>
                  <a:schemeClr val="bg1"/>
                </a:solidFill>
                <a:latin typeface="Roboto Light" charset="0"/>
                <a:ea typeface="Roboto Light" charset="0"/>
                <a:cs typeface="Roboto Light" charset="0"/>
              </a:rPr>
              <a:t>en</a:t>
            </a:r>
            <a:r>
              <a:rPr lang="en-US" sz="2400" dirty="0">
                <a:solidFill>
                  <a:schemeClr val="bg1"/>
                </a:solidFill>
                <a:latin typeface="Roboto Light" charset="0"/>
                <a:ea typeface="Roboto Light" charset="0"/>
                <a:cs typeface="Roboto Light" charset="0"/>
              </a:rPr>
              <a:t> </a:t>
            </a:r>
            <a:r>
              <a:rPr lang="en-US" sz="2400" dirty="0" err="1">
                <a:solidFill>
                  <a:schemeClr val="bg1"/>
                </a:solidFill>
                <a:latin typeface="Roboto Light" charset="0"/>
                <a:ea typeface="Roboto Light" charset="0"/>
                <a:cs typeface="Roboto Light" charset="0"/>
              </a:rPr>
              <a:t>Ontwerpkeuzes</a:t>
            </a:r>
            <a:endParaRPr lang="en-US" sz="2400" dirty="0">
              <a:solidFill>
                <a:schemeClr val="bg1"/>
              </a:solidFill>
              <a:latin typeface="Roboto Light" charset="0"/>
              <a:ea typeface="Roboto Light" charset="0"/>
              <a:cs typeface="Roboto Light" charset="0"/>
            </a:endParaRPr>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77" y="5582745"/>
            <a:ext cx="3334373" cy="970767"/>
          </a:xfrm>
          <a:prstGeom prst="rect">
            <a:avLst/>
          </a:prstGeom>
        </p:spPr>
      </p:pic>
    </p:spTree>
    <p:extLst>
      <p:ext uri="{BB962C8B-B14F-4D97-AF65-F5344CB8AC3E}">
        <p14:creationId xmlns:p14="http://schemas.microsoft.com/office/powerpoint/2010/main" val="4212347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5 van 15 </a:t>
            </a:r>
          </a:p>
          <a:p>
            <a:pPr algn="r"/>
            <a:r>
              <a:rPr lang="nl-NL" sz="1000" dirty="0">
                <a:solidFill>
                  <a:schemeClr val="bg1">
                    <a:lumMod val="50000"/>
                  </a:schemeClr>
                </a:solidFill>
              </a:rPr>
              <a:t>Versie A01 | 24-01-2017</a:t>
            </a:r>
          </a:p>
        </p:txBody>
      </p:sp>
      <p:sp>
        <p:nvSpPr>
          <p:cNvPr id="4" name="Tekstvak 3"/>
          <p:cNvSpPr txBox="1"/>
          <p:nvPr/>
        </p:nvSpPr>
        <p:spPr>
          <a:xfrm>
            <a:off x="780001" y="1822434"/>
            <a:ext cx="8630194"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err="1"/>
              <a:t>Octagonale</a:t>
            </a:r>
            <a:r>
              <a:rPr lang="nl-NL" sz="2400" dirty="0"/>
              <a:t> groepen</a:t>
            </a:r>
          </a:p>
          <a:p>
            <a:pPr marL="285750" indent="-285750">
              <a:lnSpc>
                <a:spcPct val="150000"/>
              </a:lnSpc>
              <a:buFont typeface="Wingdings" panose="05000000000000000000" pitchFamily="2" charset="2"/>
              <a:buChar char="§"/>
            </a:pPr>
            <a:r>
              <a:rPr lang="nl-NL" sz="2400" dirty="0"/>
              <a:t>Acht windturbines per kabel</a:t>
            </a:r>
          </a:p>
          <a:p>
            <a:pPr marL="285750" indent="-285750">
              <a:lnSpc>
                <a:spcPct val="150000"/>
              </a:lnSpc>
              <a:buFont typeface="Wingdings" panose="05000000000000000000" pitchFamily="2" charset="2"/>
              <a:buChar char="§"/>
            </a:pPr>
            <a:r>
              <a:rPr lang="nl-NL" sz="2400" dirty="0" err="1"/>
              <a:t>Vestas</a:t>
            </a:r>
            <a:r>
              <a:rPr lang="nl-NL" sz="2400" dirty="0"/>
              <a:t> V164 – 8.0MW</a:t>
            </a:r>
          </a:p>
          <a:p>
            <a:pPr marL="285750" indent="-285750">
              <a:lnSpc>
                <a:spcPct val="150000"/>
              </a:lnSpc>
              <a:buFont typeface="Wingdings" panose="05000000000000000000" pitchFamily="2" charset="2"/>
              <a:buChar char="§"/>
            </a:pPr>
            <a:r>
              <a:rPr lang="nl-NL" sz="2400" dirty="0"/>
              <a:t>Afstanden</a:t>
            </a:r>
          </a:p>
          <a:p>
            <a:pPr marL="285750" indent="-285750">
              <a:lnSpc>
                <a:spcPct val="150000"/>
              </a:lnSpc>
              <a:buFont typeface="Wingdings" panose="05000000000000000000" pitchFamily="2" charset="2"/>
              <a:buChar char="§"/>
            </a:pPr>
            <a:endParaRPr lang="nl-NL" sz="2400" dirty="0"/>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Ontwerpplan</a:t>
            </a:r>
            <a:r>
              <a:rPr lang="en-US" dirty="0">
                <a:solidFill>
                  <a:schemeClr val="bg1"/>
                </a:solidFill>
              </a:rPr>
              <a:t> | </a:t>
            </a:r>
            <a:r>
              <a:rPr lang="en-US" dirty="0" err="1">
                <a:solidFill>
                  <a:schemeClr val="bg1"/>
                </a:solidFill>
              </a:rPr>
              <a:t>Overzicht</a:t>
            </a:r>
            <a:endParaRPr lang="en-US" dirty="0">
              <a:solidFill>
                <a:schemeClr val="bg1"/>
              </a:solidFill>
            </a:endParaRPr>
          </a:p>
        </p:txBody>
      </p:sp>
      <p:cxnSp>
        <p:nvCxnSpPr>
          <p:cNvPr id="24" name="Rechte verbindingslijn 23"/>
          <p:cNvCxnSpPr/>
          <p:nvPr/>
        </p:nvCxnSpPr>
        <p:spPr>
          <a:xfrm flipV="1">
            <a:off x="5213702"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pic>
        <p:nvPicPr>
          <p:cNvPr id="2" name="Afbeelding 1"/>
          <p:cNvPicPr>
            <a:picLocks noChangeAspect="1"/>
          </p:cNvPicPr>
          <p:nvPr/>
        </p:nvPicPr>
        <p:blipFill>
          <a:blip r:embed="rId4"/>
          <a:stretch>
            <a:fillRect/>
          </a:stretch>
        </p:blipFill>
        <p:spPr>
          <a:xfrm>
            <a:off x="6873638" y="1691218"/>
            <a:ext cx="5144246" cy="4199892"/>
          </a:xfrm>
          <a:prstGeom prst="rect">
            <a:avLst/>
          </a:prstGeom>
        </p:spPr>
      </p:pic>
      <p:sp>
        <p:nvSpPr>
          <p:cNvPr id="31" name="Tekstvak 30"/>
          <p:cNvSpPr txBox="1"/>
          <p:nvPr/>
        </p:nvSpPr>
        <p:spPr>
          <a:xfrm>
            <a:off x="6837406" y="5928931"/>
            <a:ext cx="5319082" cy="246221"/>
          </a:xfrm>
          <a:prstGeom prst="rect">
            <a:avLst/>
          </a:prstGeom>
          <a:noFill/>
        </p:spPr>
        <p:txBody>
          <a:bodyPr wrap="square" rtlCol="0">
            <a:spAutoFit/>
          </a:bodyPr>
          <a:lstStyle/>
          <a:p>
            <a:r>
              <a:rPr lang="nl-NL" sz="1000" dirty="0">
                <a:solidFill>
                  <a:schemeClr val="bg1">
                    <a:lumMod val="50000"/>
                  </a:schemeClr>
                </a:solidFill>
              </a:rPr>
              <a:t>Bron [3]</a:t>
            </a:r>
          </a:p>
        </p:txBody>
      </p:sp>
    </p:spTree>
    <p:extLst>
      <p:ext uri="{BB962C8B-B14F-4D97-AF65-F5344CB8AC3E}">
        <p14:creationId xmlns:p14="http://schemas.microsoft.com/office/powerpoint/2010/main" val="20292151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5 van 15 </a:t>
            </a:r>
          </a:p>
          <a:p>
            <a:pPr algn="r"/>
            <a:r>
              <a:rPr lang="nl-NL" sz="1000" dirty="0">
                <a:solidFill>
                  <a:schemeClr val="bg1">
                    <a:lumMod val="50000"/>
                  </a:schemeClr>
                </a:solidFill>
              </a:rPr>
              <a:t>Versie A01 | 24-01-2017</a:t>
            </a:r>
          </a:p>
        </p:txBody>
      </p:sp>
      <p:sp>
        <p:nvSpPr>
          <p:cNvPr id="4" name="Tekstvak 3"/>
          <p:cNvSpPr txBox="1"/>
          <p:nvPr/>
        </p:nvSpPr>
        <p:spPr>
          <a:xfrm>
            <a:off x="809469" y="1639433"/>
            <a:ext cx="8630194"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Wind</a:t>
            </a:r>
          </a:p>
          <a:p>
            <a:pPr marL="742950" lvl="1" indent="-285750">
              <a:lnSpc>
                <a:spcPct val="150000"/>
              </a:lnSpc>
              <a:buFont typeface="Wingdings" panose="05000000000000000000" pitchFamily="2" charset="2"/>
              <a:buChar char="§"/>
            </a:pPr>
            <a:r>
              <a:rPr lang="nl-NL" sz="2000" dirty="0"/>
              <a:t>Overheersende windrichting: </a:t>
            </a:r>
            <a:r>
              <a:rPr lang="nl-NL" sz="2000" dirty="0" err="1"/>
              <a:t>Zuid-West</a:t>
            </a:r>
            <a:endParaRPr lang="nl-NL" sz="2000" dirty="0"/>
          </a:p>
          <a:p>
            <a:pPr marL="742950" lvl="1" indent="-285750">
              <a:lnSpc>
                <a:spcPct val="150000"/>
              </a:lnSpc>
              <a:buFont typeface="Wingdings" panose="05000000000000000000" pitchFamily="2" charset="2"/>
              <a:buChar char="§"/>
            </a:pPr>
            <a:r>
              <a:rPr lang="nl-NL" sz="2000" dirty="0" err="1"/>
              <a:t>Potientiëel</a:t>
            </a:r>
            <a:r>
              <a:rPr lang="nl-NL" sz="2000" dirty="0"/>
              <a:t> vermogen: 189 </a:t>
            </a:r>
            <a:r>
              <a:rPr lang="nl-NL" sz="2000" dirty="0" err="1"/>
              <a:t>GWh</a:t>
            </a:r>
            <a:r>
              <a:rPr lang="nl-NL" sz="2000" dirty="0"/>
              <a:t> per jaar per turbine</a:t>
            </a:r>
          </a:p>
          <a:p>
            <a:pPr marL="285750" indent="-285750">
              <a:lnSpc>
                <a:spcPct val="150000"/>
              </a:lnSpc>
              <a:buFont typeface="Wingdings" panose="05000000000000000000" pitchFamily="2" charset="2"/>
              <a:buChar char="§"/>
            </a:pPr>
            <a:r>
              <a:rPr lang="nl-NL" sz="2400" dirty="0"/>
              <a:t>Bodem</a:t>
            </a:r>
          </a:p>
          <a:p>
            <a:pPr marL="742950" lvl="1" indent="-285750">
              <a:lnSpc>
                <a:spcPct val="150000"/>
              </a:lnSpc>
              <a:buFont typeface="Wingdings" panose="05000000000000000000" pitchFamily="2" charset="2"/>
              <a:buChar char="§"/>
            </a:pPr>
            <a:r>
              <a:rPr lang="nl-NL" sz="2000" dirty="0"/>
              <a:t>10 tot 40 meter diep</a:t>
            </a:r>
          </a:p>
          <a:p>
            <a:pPr marL="742950" lvl="1" indent="-285750">
              <a:lnSpc>
                <a:spcPct val="150000"/>
              </a:lnSpc>
              <a:buFont typeface="Wingdings" panose="05000000000000000000" pitchFamily="2" charset="2"/>
              <a:buChar char="§"/>
            </a:pPr>
            <a:r>
              <a:rPr lang="nl-NL" sz="2000" dirty="0"/>
              <a:t>Hoogst gelegen delen</a:t>
            </a:r>
          </a:p>
          <a:p>
            <a:pPr marL="742950" lvl="1" indent="-285750">
              <a:lnSpc>
                <a:spcPct val="150000"/>
              </a:lnSpc>
              <a:buFont typeface="Wingdings" panose="05000000000000000000" pitchFamily="2" charset="2"/>
              <a:buChar char="§"/>
            </a:pPr>
            <a:r>
              <a:rPr lang="nl-NL" sz="2000" dirty="0"/>
              <a:t>Fundering</a:t>
            </a:r>
          </a:p>
          <a:p>
            <a:pPr marL="285750" indent="-285750">
              <a:lnSpc>
                <a:spcPct val="150000"/>
              </a:lnSpc>
              <a:buFont typeface="Wingdings" panose="05000000000000000000" pitchFamily="2" charset="2"/>
              <a:buChar char="§"/>
            </a:pPr>
            <a:r>
              <a:rPr lang="nl-NL" sz="2400" dirty="0"/>
              <a:t>Distributienet</a:t>
            </a:r>
          </a:p>
          <a:p>
            <a:pPr marL="742950" lvl="1" indent="-285750">
              <a:lnSpc>
                <a:spcPct val="150000"/>
              </a:lnSpc>
              <a:buFont typeface="Wingdings" panose="05000000000000000000" pitchFamily="2" charset="2"/>
              <a:buChar char="§"/>
            </a:pPr>
            <a:r>
              <a:rPr lang="nl-NL" sz="2000" dirty="0"/>
              <a:t>66 kV aanleveren bij </a:t>
            </a:r>
            <a:r>
              <a:rPr lang="nl-NL" sz="2000" dirty="0" err="1"/>
              <a:t>TenneT</a:t>
            </a:r>
            <a:r>
              <a:rPr lang="nl-NL" sz="2000" dirty="0"/>
              <a:t> station – 3 fasen</a:t>
            </a:r>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Ontwerpplan</a:t>
            </a:r>
            <a:r>
              <a:rPr lang="en-US" dirty="0">
                <a:solidFill>
                  <a:schemeClr val="bg1"/>
                </a:solidFill>
              </a:rPr>
              <a:t> | </a:t>
            </a:r>
            <a:r>
              <a:rPr lang="en-US" dirty="0" err="1">
                <a:solidFill>
                  <a:schemeClr val="bg1"/>
                </a:solidFill>
              </a:rPr>
              <a:t>Analyse</a:t>
            </a:r>
            <a:endParaRPr lang="en-US" dirty="0">
              <a:solidFill>
                <a:schemeClr val="bg1"/>
              </a:solidFill>
            </a:endParaRPr>
          </a:p>
        </p:txBody>
      </p:sp>
      <p:cxnSp>
        <p:nvCxnSpPr>
          <p:cNvPr id="24" name="Rechte verbindingslijn 23"/>
          <p:cNvCxnSpPr/>
          <p:nvPr/>
        </p:nvCxnSpPr>
        <p:spPr>
          <a:xfrm flipV="1">
            <a:off x="5213702"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597" y="1395554"/>
            <a:ext cx="4064277" cy="2618332"/>
          </a:xfrm>
          <a:prstGeom prst="rect">
            <a:avLst/>
          </a:prstGeom>
        </p:spPr>
      </p:pic>
      <p:sp>
        <p:nvSpPr>
          <p:cNvPr id="31" name="Tekstvak 30"/>
          <p:cNvSpPr txBox="1"/>
          <p:nvPr/>
        </p:nvSpPr>
        <p:spPr>
          <a:xfrm>
            <a:off x="8331879" y="3740275"/>
            <a:ext cx="4061943" cy="246221"/>
          </a:xfrm>
          <a:prstGeom prst="rect">
            <a:avLst/>
          </a:prstGeom>
          <a:noFill/>
        </p:spPr>
        <p:txBody>
          <a:bodyPr wrap="square" rtlCol="0">
            <a:spAutoFit/>
          </a:bodyPr>
          <a:lstStyle/>
          <a:p>
            <a:r>
              <a:rPr lang="nl-NL" sz="1000" dirty="0">
                <a:solidFill>
                  <a:schemeClr val="bg1">
                    <a:lumMod val="50000"/>
                  </a:schemeClr>
                </a:solidFill>
              </a:rPr>
              <a:t>Bron [3]</a:t>
            </a:r>
          </a:p>
        </p:txBody>
      </p:sp>
      <p:pic>
        <p:nvPicPr>
          <p:cNvPr id="10" name="Afbeelding 9"/>
          <p:cNvPicPr>
            <a:picLocks noChangeAspect="1"/>
          </p:cNvPicPr>
          <p:nvPr/>
        </p:nvPicPr>
        <p:blipFill rotWithShape="1">
          <a:blip r:embed="rId5"/>
          <a:srcRect t="75768" r="-559"/>
          <a:stretch/>
        </p:blipFill>
        <p:spPr>
          <a:xfrm>
            <a:off x="8279239" y="3946092"/>
            <a:ext cx="2956008" cy="1009847"/>
          </a:xfrm>
          <a:prstGeom prst="rect">
            <a:avLst/>
          </a:prstGeom>
        </p:spPr>
      </p:pic>
      <p:pic>
        <p:nvPicPr>
          <p:cNvPr id="32" name="Afbeelding 31"/>
          <p:cNvPicPr>
            <a:picLocks noChangeAspect="1"/>
          </p:cNvPicPr>
          <p:nvPr/>
        </p:nvPicPr>
        <p:blipFill rotWithShape="1">
          <a:blip r:embed="rId5"/>
          <a:srcRect r="484" b="23809"/>
          <a:stretch/>
        </p:blipFill>
        <p:spPr>
          <a:xfrm>
            <a:off x="9995827" y="3865835"/>
            <a:ext cx="2151908" cy="2335735"/>
          </a:xfrm>
          <a:prstGeom prst="rect">
            <a:avLst/>
          </a:prstGeom>
        </p:spPr>
      </p:pic>
      <p:sp>
        <p:nvSpPr>
          <p:cNvPr id="34" name="Tekstvak 33"/>
          <p:cNvSpPr txBox="1"/>
          <p:nvPr/>
        </p:nvSpPr>
        <p:spPr>
          <a:xfrm>
            <a:off x="8331879" y="4969297"/>
            <a:ext cx="4061943" cy="246221"/>
          </a:xfrm>
          <a:prstGeom prst="rect">
            <a:avLst/>
          </a:prstGeom>
          <a:noFill/>
        </p:spPr>
        <p:txBody>
          <a:bodyPr wrap="square" rtlCol="0">
            <a:spAutoFit/>
          </a:bodyPr>
          <a:lstStyle/>
          <a:p>
            <a:r>
              <a:rPr lang="nl-NL" sz="1000" dirty="0">
                <a:solidFill>
                  <a:schemeClr val="bg1">
                    <a:lumMod val="50000"/>
                  </a:schemeClr>
                </a:solidFill>
              </a:rPr>
              <a:t>Bron [4]</a:t>
            </a:r>
          </a:p>
        </p:txBody>
      </p:sp>
    </p:spTree>
    <p:extLst>
      <p:ext uri="{BB962C8B-B14F-4D97-AF65-F5344CB8AC3E}">
        <p14:creationId xmlns:p14="http://schemas.microsoft.com/office/powerpoint/2010/main" val="15333496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6 van 15 </a:t>
            </a:r>
          </a:p>
          <a:p>
            <a:pPr algn="r"/>
            <a:r>
              <a:rPr lang="nl-NL" sz="1000" dirty="0">
                <a:solidFill>
                  <a:schemeClr val="bg1">
                    <a:lumMod val="50000"/>
                  </a:schemeClr>
                </a:solidFill>
              </a:rPr>
              <a:t>Versie A01 | 24-01-2017</a:t>
            </a:r>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Ontwerpplan</a:t>
            </a:r>
            <a:r>
              <a:rPr lang="en-US" dirty="0">
                <a:solidFill>
                  <a:schemeClr val="bg1"/>
                </a:solidFill>
              </a:rPr>
              <a:t> | </a:t>
            </a:r>
            <a:r>
              <a:rPr lang="en-US" dirty="0" err="1">
                <a:solidFill>
                  <a:schemeClr val="bg1"/>
                </a:solidFill>
              </a:rPr>
              <a:t>Ontwerpkeuzes</a:t>
            </a:r>
            <a:endParaRPr lang="en-US" dirty="0">
              <a:solidFill>
                <a:schemeClr val="bg1"/>
              </a:solidFill>
            </a:endParaRPr>
          </a:p>
        </p:txBody>
      </p:sp>
      <p:cxnSp>
        <p:nvCxnSpPr>
          <p:cNvPr id="24" name="Rechte verbindingslijn 23"/>
          <p:cNvCxnSpPr/>
          <p:nvPr/>
        </p:nvCxnSpPr>
        <p:spPr>
          <a:xfrm flipV="1">
            <a:off x="5213702"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sp>
        <p:nvSpPr>
          <p:cNvPr id="31" name="Tekstvak 30"/>
          <p:cNvSpPr txBox="1"/>
          <p:nvPr/>
        </p:nvSpPr>
        <p:spPr>
          <a:xfrm>
            <a:off x="857027" y="1564708"/>
            <a:ext cx="7833332" cy="4721805"/>
          </a:xfrm>
          <a:prstGeom prst="rect">
            <a:avLst/>
          </a:prstGeom>
          <a:noFill/>
        </p:spPr>
        <p:txBody>
          <a:bodyPr wrap="square" rtlCol="0">
            <a:spAutoFit/>
          </a:bodyPr>
          <a:lstStyle/>
          <a:p>
            <a:pPr marL="285750" indent="-285750">
              <a:spcAft>
                <a:spcPts val="125"/>
              </a:spcAft>
              <a:buFont typeface="Wingdings" panose="05000000000000000000" pitchFamily="2" charset="2"/>
              <a:buChar char="§"/>
            </a:pPr>
            <a:r>
              <a:rPr lang="nl-NL" sz="2400" dirty="0"/>
              <a:t>Windturbine: Rotordiameter, prestatiefactor, beschikbaarheid en benodigd aantal turbines</a:t>
            </a:r>
          </a:p>
          <a:p>
            <a:pPr marL="285750" indent="-285750">
              <a:lnSpc>
                <a:spcPct val="150000"/>
              </a:lnSpc>
              <a:buFont typeface="Wingdings" panose="05000000000000000000" pitchFamily="2" charset="2"/>
              <a:buChar char="§"/>
            </a:pPr>
            <a:r>
              <a:rPr lang="nl-NL" sz="2400" dirty="0"/>
              <a:t>Keuze: 45x </a:t>
            </a:r>
            <a:r>
              <a:rPr lang="nl-NL" sz="2400" dirty="0" err="1"/>
              <a:t>Vestas</a:t>
            </a:r>
            <a:r>
              <a:rPr lang="nl-NL" sz="2400" dirty="0"/>
              <a:t> V164 – 8.0MW </a:t>
            </a:r>
          </a:p>
          <a:p>
            <a:pPr marL="742950" lvl="1" indent="-285750">
              <a:lnSpc>
                <a:spcPct val="150000"/>
              </a:lnSpc>
              <a:buFont typeface="Wingdings" panose="05000000000000000000" pitchFamily="2" charset="2"/>
              <a:buChar char="§"/>
            </a:pPr>
            <a:r>
              <a:rPr lang="nl-NL" sz="2000" dirty="0"/>
              <a:t>Beste prestatiefactor: 20%</a:t>
            </a:r>
          </a:p>
          <a:p>
            <a:pPr marL="742950" lvl="1" indent="-285750">
              <a:lnSpc>
                <a:spcPct val="150000"/>
              </a:lnSpc>
              <a:buFont typeface="Wingdings" panose="05000000000000000000" pitchFamily="2" charset="2"/>
              <a:buChar char="§"/>
            </a:pPr>
            <a:r>
              <a:rPr lang="nl-NL" sz="2000" dirty="0"/>
              <a:t>Reeds beschikbaar</a:t>
            </a:r>
          </a:p>
          <a:p>
            <a:pPr marL="742950" lvl="1" indent="-285750">
              <a:lnSpc>
                <a:spcPct val="150000"/>
              </a:lnSpc>
              <a:buFont typeface="Wingdings" panose="05000000000000000000" pitchFamily="2" charset="2"/>
              <a:buChar char="§"/>
            </a:pPr>
            <a:r>
              <a:rPr lang="nl-NL" sz="2000" dirty="0" err="1"/>
              <a:t>Awards</a:t>
            </a:r>
            <a:r>
              <a:rPr lang="nl-NL" sz="2000" dirty="0"/>
              <a:t>: Gold </a:t>
            </a:r>
            <a:r>
              <a:rPr lang="nl-NL" sz="2000" dirty="0" err="1"/>
              <a:t>medal</a:t>
            </a:r>
            <a:r>
              <a:rPr lang="nl-NL" sz="2000" dirty="0"/>
              <a:t> </a:t>
            </a:r>
            <a:r>
              <a:rPr lang="nl-NL" sz="2000" dirty="0" err="1"/>
              <a:t>for</a:t>
            </a:r>
            <a:r>
              <a:rPr lang="nl-NL" sz="2000" dirty="0"/>
              <a:t> best offshore [5]</a:t>
            </a:r>
          </a:p>
          <a:p>
            <a:pPr marL="742950" lvl="1" indent="-285750">
              <a:lnSpc>
                <a:spcPct val="150000"/>
              </a:lnSpc>
              <a:buFont typeface="Wingdings" panose="05000000000000000000" pitchFamily="2" charset="2"/>
              <a:buChar char="§"/>
            </a:pPr>
            <a:r>
              <a:rPr lang="nl-NL" sz="2000" dirty="0"/>
              <a:t>513.000 huishoudens</a:t>
            </a:r>
          </a:p>
          <a:p>
            <a:pPr marL="285750" indent="-285750">
              <a:lnSpc>
                <a:spcPct val="150000"/>
              </a:lnSpc>
              <a:buFont typeface="Wingdings" panose="05000000000000000000" pitchFamily="2" charset="2"/>
              <a:buChar char="§"/>
            </a:pPr>
            <a:r>
              <a:rPr lang="nl-NL" sz="2400" dirty="0"/>
              <a:t>Indeling</a:t>
            </a:r>
          </a:p>
          <a:p>
            <a:pPr marL="742950" lvl="1" indent="-285750">
              <a:lnSpc>
                <a:spcPct val="150000"/>
              </a:lnSpc>
              <a:buFont typeface="Wingdings" panose="05000000000000000000" pitchFamily="2" charset="2"/>
              <a:buChar char="§"/>
            </a:pPr>
            <a:r>
              <a:rPr lang="nl-NL" sz="2000" dirty="0" err="1"/>
              <a:t>Octagon</a:t>
            </a:r>
            <a:r>
              <a:rPr lang="nl-NL" sz="2000" dirty="0"/>
              <a:t> en een losse string</a:t>
            </a:r>
          </a:p>
          <a:p>
            <a:pPr marL="742950" lvl="1" indent="-285750">
              <a:lnSpc>
                <a:spcPct val="150000"/>
              </a:lnSpc>
              <a:buFont typeface="Wingdings" panose="05000000000000000000" pitchFamily="2" charset="2"/>
              <a:buChar char="§"/>
            </a:pPr>
            <a:r>
              <a:rPr lang="nl-NL" sz="2000" dirty="0"/>
              <a:t>Redundantie en onderlinge invloeden</a:t>
            </a:r>
          </a:p>
        </p:txBody>
      </p:sp>
      <p:pic>
        <p:nvPicPr>
          <p:cNvPr id="6" name="Afbeelding 5"/>
          <p:cNvPicPr>
            <a:picLocks noChangeAspect="1"/>
          </p:cNvPicPr>
          <p:nvPr/>
        </p:nvPicPr>
        <p:blipFill>
          <a:blip r:embed="rId4"/>
          <a:stretch>
            <a:fillRect/>
          </a:stretch>
        </p:blipFill>
        <p:spPr>
          <a:xfrm>
            <a:off x="8690359" y="1602743"/>
            <a:ext cx="3353400" cy="1820000"/>
          </a:xfrm>
          <a:prstGeom prst="rect">
            <a:avLst/>
          </a:prstGeom>
        </p:spPr>
      </p:pic>
      <p:sp>
        <p:nvSpPr>
          <p:cNvPr id="32" name="Tekstvak 31"/>
          <p:cNvSpPr txBox="1"/>
          <p:nvPr/>
        </p:nvSpPr>
        <p:spPr>
          <a:xfrm>
            <a:off x="8649706" y="3449811"/>
            <a:ext cx="4061943" cy="246221"/>
          </a:xfrm>
          <a:prstGeom prst="rect">
            <a:avLst/>
          </a:prstGeom>
          <a:noFill/>
        </p:spPr>
        <p:txBody>
          <a:bodyPr wrap="square" rtlCol="0">
            <a:spAutoFit/>
          </a:bodyPr>
          <a:lstStyle/>
          <a:p>
            <a:r>
              <a:rPr lang="nl-NL" sz="1000" dirty="0">
                <a:solidFill>
                  <a:schemeClr val="bg1">
                    <a:lumMod val="50000"/>
                  </a:schemeClr>
                </a:solidFill>
              </a:rPr>
              <a:t>Bron [6]</a:t>
            </a:r>
          </a:p>
        </p:txBody>
      </p:sp>
      <p:pic>
        <p:nvPicPr>
          <p:cNvPr id="7" name="Afbeelding 6"/>
          <p:cNvPicPr>
            <a:picLocks noChangeAspect="1"/>
          </p:cNvPicPr>
          <p:nvPr/>
        </p:nvPicPr>
        <p:blipFill>
          <a:blip r:embed="rId5"/>
          <a:stretch>
            <a:fillRect/>
          </a:stretch>
        </p:blipFill>
        <p:spPr>
          <a:xfrm>
            <a:off x="9792080" y="3661307"/>
            <a:ext cx="2251679" cy="2325104"/>
          </a:xfrm>
          <a:prstGeom prst="rect">
            <a:avLst/>
          </a:prstGeom>
        </p:spPr>
      </p:pic>
      <p:sp>
        <p:nvSpPr>
          <p:cNvPr id="33" name="Tekstvak 32"/>
          <p:cNvSpPr txBox="1"/>
          <p:nvPr/>
        </p:nvSpPr>
        <p:spPr>
          <a:xfrm>
            <a:off x="9739657" y="5974836"/>
            <a:ext cx="4061943" cy="246221"/>
          </a:xfrm>
          <a:prstGeom prst="rect">
            <a:avLst/>
          </a:prstGeom>
          <a:noFill/>
        </p:spPr>
        <p:txBody>
          <a:bodyPr wrap="square" rtlCol="0">
            <a:spAutoFit/>
          </a:bodyPr>
          <a:lstStyle/>
          <a:p>
            <a:r>
              <a:rPr lang="nl-NL" sz="1000" dirty="0">
                <a:solidFill>
                  <a:schemeClr val="bg1">
                    <a:lumMod val="50000"/>
                  </a:schemeClr>
                </a:solidFill>
              </a:rPr>
              <a:t>Bron [3]</a:t>
            </a:r>
          </a:p>
        </p:txBody>
      </p:sp>
    </p:spTree>
    <p:extLst>
      <p:ext uri="{BB962C8B-B14F-4D97-AF65-F5344CB8AC3E}">
        <p14:creationId xmlns:p14="http://schemas.microsoft.com/office/powerpoint/2010/main" val="16921404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p:cNvPicPr>
            <a:picLocks noChangeAspect="1"/>
          </p:cNvPicPr>
          <p:nvPr/>
        </p:nvPicPr>
        <p:blipFill>
          <a:blip r:embed="rId3"/>
          <a:stretch>
            <a:fillRect/>
          </a:stretch>
        </p:blipFill>
        <p:spPr>
          <a:xfrm>
            <a:off x="10133036" y="6244042"/>
            <a:ext cx="2023452" cy="609049"/>
          </a:xfrm>
          <a:prstGeom prst="rect">
            <a:avLst/>
          </a:prstGeom>
        </p:spPr>
      </p:pic>
      <p:cxnSp>
        <p:nvCxnSpPr>
          <p:cNvPr id="5" name="Rechte verbindingslijn 4"/>
          <p:cNvCxnSpPr/>
          <p:nvPr/>
        </p:nvCxnSpPr>
        <p:spPr>
          <a:xfrm flipH="1">
            <a:off x="0" y="6206220"/>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780001" y="6405929"/>
            <a:ext cx="5319082" cy="246221"/>
          </a:xfrm>
          <a:prstGeom prst="rect">
            <a:avLst/>
          </a:prstGeom>
          <a:noFill/>
        </p:spPr>
        <p:txBody>
          <a:bodyPr wrap="square" rtlCol="0">
            <a:spAutoFit/>
          </a:bodyPr>
          <a:lstStyle/>
          <a:p>
            <a:r>
              <a:rPr lang="nl-NL" sz="1000" dirty="0">
                <a:solidFill>
                  <a:schemeClr val="bg1">
                    <a:lumMod val="50000"/>
                  </a:schemeClr>
                </a:solidFill>
              </a:rPr>
              <a:t>Presentatie Ontwerp- en beheersplan | Borssele II</a:t>
            </a:r>
          </a:p>
        </p:txBody>
      </p:sp>
      <p:sp>
        <p:nvSpPr>
          <p:cNvPr id="27" name="Tekstvak 26"/>
          <p:cNvSpPr txBox="1"/>
          <p:nvPr/>
        </p:nvSpPr>
        <p:spPr>
          <a:xfrm>
            <a:off x="8520733" y="6328985"/>
            <a:ext cx="1612303" cy="400110"/>
          </a:xfrm>
          <a:prstGeom prst="rect">
            <a:avLst/>
          </a:prstGeom>
          <a:noFill/>
        </p:spPr>
        <p:txBody>
          <a:bodyPr wrap="square" rtlCol="0">
            <a:spAutoFit/>
          </a:bodyPr>
          <a:lstStyle/>
          <a:p>
            <a:pPr algn="r"/>
            <a:r>
              <a:rPr lang="nl-NL" sz="1000" dirty="0">
                <a:solidFill>
                  <a:schemeClr val="bg1">
                    <a:lumMod val="50000"/>
                  </a:schemeClr>
                </a:solidFill>
              </a:rPr>
              <a:t>Dia 6 van 15 </a:t>
            </a:r>
          </a:p>
          <a:p>
            <a:pPr algn="r"/>
            <a:r>
              <a:rPr lang="nl-NL" sz="1000" dirty="0">
                <a:solidFill>
                  <a:schemeClr val="bg1">
                    <a:lumMod val="50000"/>
                  </a:schemeClr>
                </a:solidFill>
              </a:rPr>
              <a:t>Versie A01 | 24-01-2017</a:t>
            </a:r>
          </a:p>
        </p:txBody>
      </p:sp>
      <p:grpSp>
        <p:nvGrpSpPr>
          <p:cNvPr id="16" name="Groep 15"/>
          <p:cNvGrpSpPr/>
          <p:nvPr/>
        </p:nvGrpSpPr>
        <p:grpSpPr>
          <a:xfrm>
            <a:off x="-522037" y="0"/>
            <a:ext cx="12714037" cy="1485319"/>
            <a:chOff x="-522037" y="0"/>
            <a:chExt cx="12714037" cy="1485319"/>
          </a:xfrm>
        </p:grpSpPr>
        <p:sp>
          <p:nvSpPr>
            <p:cNvPr id="19" name="Rechthoek 18"/>
            <p:cNvSpPr/>
            <p:nvPr/>
          </p:nvSpPr>
          <p:spPr>
            <a:xfrm>
              <a:off x="0" y="0"/>
              <a:ext cx="12192000" cy="1485319"/>
            </a:xfrm>
            <a:prstGeom prst="rect">
              <a:avLst/>
            </a:prstGeom>
            <a:solidFill>
              <a:schemeClr val="accent2">
                <a:lumMod val="9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37"/>
            <p:cNvSpPr/>
            <p:nvPr/>
          </p:nvSpPr>
          <p:spPr>
            <a:xfrm rot="16200000" flipH="1">
              <a:off x="-164737" y="354923"/>
              <a:ext cx="1291499" cy="962026"/>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6"/>
            <p:cNvSpPr/>
            <p:nvPr/>
          </p:nvSpPr>
          <p:spPr>
            <a:xfrm rot="18708371">
              <a:off x="-490613" y="208070"/>
              <a:ext cx="1113011" cy="1175859"/>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1"/>
          <p:cNvSpPr txBox="1">
            <a:spLocks/>
          </p:cNvSpPr>
          <p:nvPr/>
        </p:nvSpPr>
        <p:spPr>
          <a:xfrm>
            <a:off x="1122495" y="417566"/>
            <a:ext cx="11229975" cy="650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Ontwerpplan</a:t>
            </a:r>
            <a:r>
              <a:rPr lang="en-US" dirty="0">
                <a:solidFill>
                  <a:schemeClr val="bg1"/>
                </a:solidFill>
              </a:rPr>
              <a:t> | </a:t>
            </a:r>
            <a:r>
              <a:rPr lang="en-US" dirty="0" err="1">
                <a:solidFill>
                  <a:schemeClr val="bg1"/>
                </a:solidFill>
              </a:rPr>
              <a:t>Ontwerpkeuzes</a:t>
            </a:r>
            <a:endParaRPr lang="en-US" dirty="0">
              <a:solidFill>
                <a:schemeClr val="bg1"/>
              </a:solidFill>
            </a:endParaRPr>
          </a:p>
        </p:txBody>
      </p:sp>
      <p:cxnSp>
        <p:nvCxnSpPr>
          <p:cNvPr id="24" name="Rechte verbindingslijn 23"/>
          <p:cNvCxnSpPr/>
          <p:nvPr/>
        </p:nvCxnSpPr>
        <p:spPr>
          <a:xfrm flipV="1">
            <a:off x="5213702" y="1417725"/>
            <a:ext cx="1764595" cy="68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5124897" y="1041032"/>
            <a:ext cx="1948372" cy="369332"/>
          </a:xfrm>
          <a:prstGeom prst="rect">
            <a:avLst/>
          </a:prstGeom>
          <a:noFill/>
          <a:ln>
            <a:noFill/>
          </a:ln>
          <a:effectLst/>
        </p:spPr>
        <p:txBody>
          <a:bodyPr wrap="square" rtlCol="0">
            <a:spAutoFit/>
          </a:bodyPr>
          <a:lstStyle/>
          <a:p>
            <a:pPr algn="ctr"/>
            <a:r>
              <a:rPr lang="nl-NL" dirty="0">
                <a:solidFill>
                  <a:schemeClr val="bg1"/>
                </a:solidFill>
              </a:rPr>
              <a:t>Ontwerpplan</a:t>
            </a:r>
          </a:p>
        </p:txBody>
      </p:sp>
      <p:sp>
        <p:nvSpPr>
          <p:cNvPr id="26" name="Tekstvak 25"/>
          <p:cNvSpPr txBox="1"/>
          <p:nvPr/>
        </p:nvSpPr>
        <p:spPr>
          <a:xfrm>
            <a:off x="1205420" y="1048393"/>
            <a:ext cx="1787900" cy="369332"/>
          </a:xfrm>
          <a:prstGeom prst="rect">
            <a:avLst/>
          </a:prstGeom>
          <a:noFill/>
          <a:ln>
            <a:noFill/>
          </a:ln>
          <a:effectLst/>
        </p:spPr>
        <p:txBody>
          <a:bodyPr wrap="square" rtlCol="0">
            <a:spAutoFit/>
          </a:bodyPr>
          <a:lstStyle/>
          <a:p>
            <a:pPr algn="ctr"/>
            <a:r>
              <a:rPr lang="nl-NL" dirty="0">
                <a:solidFill>
                  <a:schemeClr val="bg1">
                    <a:alpha val="60000"/>
                  </a:schemeClr>
                </a:solidFill>
              </a:rPr>
              <a:t>Inleiding</a:t>
            </a:r>
          </a:p>
        </p:txBody>
      </p:sp>
      <p:sp>
        <p:nvSpPr>
          <p:cNvPr id="28" name="Tekstvak 27"/>
          <p:cNvSpPr txBox="1"/>
          <p:nvPr/>
        </p:nvSpPr>
        <p:spPr>
          <a:xfrm>
            <a:off x="7073269"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Beheersplan</a:t>
            </a:r>
          </a:p>
        </p:txBody>
      </p:sp>
      <p:sp>
        <p:nvSpPr>
          <p:cNvPr id="29" name="Tekstvak 28"/>
          <p:cNvSpPr txBox="1"/>
          <p:nvPr/>
        </p:nvSpPr>
        <p:spPr>
          <a:xfrm>
            <a:off x="309629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Inhoud</a:t>
            </a:r>
          </a:p>
        </p:txBody>
      </p:sp>
      <p:sp>
        <p:nvSpPr>
          <p:cNvPr id="30" name="Tekstvak 29"/>
          <p:cNvSpPr txBox="1"/>
          <p:nvPr/>
        </p:nvSpPr>
        <p:spPr>
          <a:xfrm>
            <a:off x="9021641" y="1041032"/>
            <a:ext cx="1948372" cy="369332"/>
          </a:xfrm>
          <a:prstGeom prst="rect">
            <a:avLst/>
          </a:prstGeom>
          <a:noFill/>
          <a:ln>
            <a:noFill/>
          </a:ln>
          <a:effectLst/>
        </p:spPr>
        <p:txBody>
          <a:bodyPr wrap="square" rtlCol="0">
            <a:spAutoFit/>
          </a:bodyPr>
          <a:lstStyle/>
          <a:p>
            <a:pPr algn="ctr"/>
            <a:r>
              <a:rPr lang="nl-NL" dirty="0">
                <a:solidFill>
                  <a:schemeClr val="bg1">
                    <a:alpha val="60000"/>
                  </a:schemeClr>
                </a:solidFill>
              </a:rPr>
              <a:t>Conclusies</a:t>
            </a:r>
          </a:p>
        </p:txBody>
      </p:sp>
      <p:sp>
        <p:nvSpPr>
          <p:cNvPr id="31" name="Tekstvak 30"/>
          <p:cNvSpPr txBox="1"/>
          <p:nvPr/>
        </p:nvSpPr>
        <p:spPr>
          <a:xfrm>
            <a:off x="687401" y="1602743"/>
            <a:ext cx="7833332" cy="360098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nl-NL" sz="2400" dirty="0"/>
              <a:t>Bekabeling</a:t>
            </a:r>
            <a:endParaRPr lang="nl-NL" sz="2000" dirty="0"/>
          </a:p>
          <a:p>
            <a:pPr marL="742950" lvl="1" indent="-285750">
              <a:lnSpc>
                <a:spcPct val="150000"/>
              </a:lnSpc>
              <a:buFont typeface="Wingdings" panose="05000000000000000000" pitchFamily="2" charset="2"/>
              <a:buChar char="§"/>
            </a:pPr>
            <a:r>
              <a:rPr lang="nl-NL" sz="2000" dirty="0"/>
              <a:t>121 A per turbine</a:t>
            </a:r>
          </a:p>
          <a:p>
            <a:pPr marL="742950" lvl="1" indent="-285750">
              <a:lnSpc>
                <a:spcPct val="150000"/>
              </a:lnSpc>
              <a:buFont typeface="Wingdings" panose="05000000000000000000" pitchFamily="2" charset="2"/>
              <a:buChar char="§"/>
            </a:pPr>
            <a:r>
              <a:rPr lang="nl-NL" sz="2000" dirty="0"/>
              <a:t>Acht turbines: 577 A per fase → 630 mm</a:t>
            </a:r>
            <a:r>
              <a:rPr lang="nl-NL" sz="2000" baseline="30000" dirty="0"/>
              <a:t>2</a:t>
            </a:r>
            <a:endParaRPr lang="nl-NL" sz="2000" dirty="0"/>
          </a:p>
          <a:p>
            <a:pPr marL="742950" lvl="1" indent="-285750">
              <a:lnSpc>
                <a:spcPct val="150000"/>
              </a:lnSpc>
              <a:buFont typeface="Wingdings" panose="05000000000000000000" pitchFamily="2" charset="2"/>
              <a:buChar char="§"/>
            </a:pPr>
            <a:r>
              <a:rPr lang="nl-NL" sz="2000" dirty="0"/>
              <a:t>Minder vermogen: 289 A per fase → 240 mm</a:t>
            </a:r>
            <a:r>
              <a:rPr lang="nl-NL" sz="2000" baseline="30000" dirty="0"/>
              <a:t>2</a:t>
            </a:r>
            <a:endParaRPr lang="nl-NL" sz="2000" dirty="0"/>
          </a:p>
          <a:p>
            <a:pPr marL="285750" indent="-285750">
              <a:lnSpc>
                <a:spcPct val="150000"/>
              </a:lnSpc>
              <a:buFont typeface="Wingdings" panose="05000000000000000000" pitchFamily="2" charset="2"/>
              <a:buChar char="§"/>
            </a:pPr>
            <a:r>
              <a:rPr lang="nl-NL" sz="2400" dirty="0"/>
              <a:t>Communicatie: glasvezelkabel</a:t>
            </a:r>
          </a:p>
          <a:p>
            <a:pPr marL="285750" indent="-285750">
              <a:lnSpc>
                <a:spcPct val="150000"/>
              </a:lnSpc>
              <a:buFont typeface="Wingdings" panose="05000000000000000000" pitchFamily="2" charset="2"/>
              <a:buChar char="§"/>
            </a:pPr>
            <a:r>
              <a:rPr lang="nl-NL" sz="2400" dirty="0"/>
              <a:t>Redundantie</a:t>
            </a:r>
          </a:p>
          <a:p>
            <a:pPr marL="742950" lvl="1" indent="-285750">
              <a:lnSpc>
                <a:spcPct val="150000"/>
              </a:lnSpc>
              <a:buFont typeface="Wingdings" panose="05000000000000000000" pitchFamily="2" charset="2"/>
              <a:buChar char="§"/>
            </a:pPr>
            <a:r>
              <a:rPr lang="nl-NL" sz="2000" dirty="0"/>
              <a:t>Productie 59%</a:t>
            </a:r>
          </a:p>
        </p:txBody>
      </p:sp>
      <p:sp>
        <p:nvSpPr>
          <p:cNvPr id="33" name="Tekstvak 32"/>
          <p:cNvSpPr txBox="1"/>
          <p:nvPr/>
        </p:nvSpPr>
        <p:spPr>
          <a:xfrm>
            <a:off x="6279309" y="5899217"/>
            <a:ext cx="1652347" cy="246221"/>
          </a:xfrm>
          <a:prstGeom prst="rect">
            <a:avLst/>
          </a:prstGeom>
          <a:noFill/>
        </p:spPr>
        <p:txBody>
          <a:bodyPr wrap="square" rtlCol="0">
            <a:spAutoFit/>
          </a:bodyPr>
          <a:lstStyle/>
          <a:p>
            <a:r>
              <a:rPr lang="nl-NL" sz="1000" dirty="0">
                <a:solidFill>
                  <a:schemeClr val="bg1">
                    <a:lumMod val="50000"/>
                  </a:schemeClr>
                </a:solidFill>
              </a:rPr>
              <a:t>Bron [7]</a:t>
            </a:r>
          </a:p>
        </p:txBody>
      </p:sp>
      <p:pic>
        <p:nvPicPr>
          <p:cNvPr id="2" name="Afbeelding 1"/>
          <p:cNvPicPr>
            <a:picLocks noChangeAspect="1"/>
          </p:cNvPicPr>
          <p:nvPr/>
        </p:nvPicPr>
        <p:blipFill>
          <a:blip r:embed="rId4"/>
          <a:stretch>
            <a:fillRect/>
          </a:stretch>
        </p:blipFill>
        <p:spPr>
          <a:xfrm>
            <a:off x="6356357" y="1662208"/>
            <a:ext cx="1633174" cy="4237009"/>
          </a:xfrm>
          <a:prstGeom prst="rect">
            <a:avLst/>
          </a:prstGeom>
        </p:spPr>
      </p:pic>
      <p:pic>
        <p:nvPicPr>
          <p:cNvPr id="3" name="Afbeelding 2"/>
          <p:cNvPicPr>
            <a:picLocks noChangeAspect="1"/>
          </p:cNvPicPr>
          <p:nvPr/>
        </p:nvPicPr>
        <p:blipFill>
          <a:blip r:embed="rId5"/>
          <a:stretch>
            <a:fillRect/>
          </a:stretch>
        </p:blipFill>
        <p:spPr>
          <a:xfrm>
            <a:off x="8108190" y="1662207"/>
            <a:ext cx="3980242" cy="4237009"/>
          </a:xfrm>
          <a:prstGeom prst="rect">
            <a:avLst/>
          </a:prstGeom>
        </p:spPr>
      </p:pic>
      <p:sp>
        <p:nvSpPr>
          <p:cNvPr id="34" name="Tekstvak 33"/>
          <p:cNvSpPr txBox="1"/>
          <p:nvPr/>
        </p:nvSpPr>
        <p:spPr>
          <a:xfrm>
            <a:off x="8118392" y="5917527"/>
            <a:ext cx="1652347" cy="246221"/>
          </a:xfrm>
          <a:prstGeom prst="rect">
            <a:avLst/>
          </a:prstGeom>
          <a:noFill/>
        </p:spPr>
        <p:txBody>
          <a:bodyPr wrap="square" rtlCol="0">
            <a:spAutoFit/>
          </a:bodyPr>
          <a:lstStyle/>
          <a:p>
            <a:r>
              <a:rPr lang="nl-NL" sz="1000" dirty="0">
                <a:solidFill>
                  <a:schemeClr val="bg1">
                    <a:lumMod val="50000"/>
                  </a:schemeClr>
                </a:solidFill>
              </a:rPr>
              <a:t>Bron [3]</a:t>
            </a:r>
          </a:p>
        </p:txBody>
      </p:sp>
    </p:spTree>
    <p:extLst>
      <p:ext uri="{BB962C8B-B14F-4D97-AF65-F5344CB8AC3E}">
        <p14:creationId xmlns:p14="http://schemas.microsoft.com/office/powerpoint/2010/main" val="39061045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532207" y="0"/>
            <a:ext cx="4659793" cy="6858000"/>
          </a:xfrm>
          <a:custGeom>
            <a:avLst/>
            <a:gdLst>
              <a:gd name="connsiteX0" fmla="*/ 0 w 4659793"/>
              <a:gd name="connsiteY0" fmla="*/ 0 h 6858000"/>
              <a:gd name="connsiteX1" fmla="*/ 4659793 w 4659793"/>
              <a:gd name="connsiteY1" fmla="*/ 0 h 6858000"/>
              <a:gd name="connsiteX2" fmla="*/ 4659793 w 4659793"/>
              <a:gd name="connsiteY2" fmla="*/ 6858000 h 6858000"/>
              <a:gd name="connsiteX3" fmla="*/ 0 w 4659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59793" h="6858000">
                <a:moveTo>
                  <a:pt x="0" y="0"/>
                </a:moveTo>
                <a:lnTo>
                  <a:pt x="4659793" y="0"/>
                </a:lnTo>
                <a:lnTo>
                  <a:pt x="4659793" y="6858000"/>
                </a:lnTo>
                <a:lnTo>
                  <a:pt x="0" y="6858000"/>
                </a:lnTo>
                <a:close/>
              </a:path>
            </a:pathLst>
          </a:custGeom>
          <a:solidFill>
            <a:schemeClr val="accent5">
              <a:lumMod val="60000"/>
              <a:lumOff val="40000"/>
            </a:schemeClr>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064369" y="0"/>
            <a:ext cx="6127631" cy="6858000"/>
          </a:xfrm>
          <a:custGeom>
            <a:avLst/>
            <a:gdLst>
              <a:gd name="connsiteX0" fmla="*/ 0 w 6127631"/>
              <a:gd name="connsiteY0" fmla="*/ 0 h 6858000"/>
              <a:gd name="connsiteX1" fmla="*/ 5042155 w 6127631"/>
              <a:gd name="connsiteY1" fmla="*/ 0 h 6858000"/>
              <a:gd name="connsiteX2" fmla="*/ 6127631 w 6127631"/>
              <a:gd name="connsiteY2" fmla="*/ 1625159 h 6858000"/>
              <a:gd name="connsiteX3" fmla="*/ 6127631 w 6127631"/>
              <a:gd name="connsiteY3" fmla="*/ 5232842 h 6858000"/>
              <a:gd name="connsiteX4" fmla="*/ 5042155 w 6127631"/>
              <a:gd name="connsiteY4" fmla="*/ 6858000 h 6858000"/>
              <a:gd name="connsiteX5" fmla="*/ 0 w 61276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31" h="6858000">
                <a:moveTo>
                  <a:pt x="0" y="0"/>
                </a:moveTo>
                <a:lnTo>
                  <a:pt x="5042155" y="0"/>
                </a:lnTo>
                <a:lnTo>
                  <a:pt x="6127631" y="1625159"/>
                </a:lnTo>
                <a:lnTo>
                  <a:pt x="6127631" y="5232842"/>
                </a:lnTo>
                <a:lnTo>
                  <a:pt x="5042155" y="6858000"/>
                </a:lnTo>
                <a:lnTo>
                  <a:pt x="0" y="6858000"/>
                </a:lnTo>
                <a:close/>
              </a:path>
            </a:pathLst>
          </a:custGeom>
          <a:solidFill>
            <a:schemeClr val="accent5"/>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2678545" y="0"/>
            <a:ext cx="8350780" cy="6858000"/>
          </a:xfrm>
          <a:prstGeom prst="homePlate">
            <a:avLst>
              <a:gd name="adj" fmla="val 33396"/>
            </a:avLst>
          </a:prstGeom>
          <a:solidFill>
            <a:schemeClr val="accent4"/>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1" y="0"/>
            <a:ext cx="9262756"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631574" y="0"/>
            <a:ext cx="7332453" cy="6858000"/>
          </a:xfrm>
          <a:prstGeom prst="homePlate">
            <a:avLst>
              <a:gd name="adj" fmla="val 33396"/>
            </a:avLst>
          </a:prstGeom>
          <a:solidFill>
            <a:schemeClr val="accent6"/>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303770" y="0"/>
            <a:ext cx="7332453" cy="6858000"/>
          </a:xfrm>
          <a:prstGeom prst="homePlate">
            <a:avLst>
              <a:gd name="adj" fmla="val 33396"/>
            </a:avLst>
          </a:prstGeom>
          <a:solidFill>
            <a:schemeClr val="tx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fbeelding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77" y="5582745"/>
            <a:ext cx="3334373" cy="970767"/>
          </a:xfrm>
          <a:prstGeom prst="rect">
            <a:avLst/>
          </a:prstGeom>
        </p:spPr>
      </p:pic>
      <p:sp>
        <p:nvSpPr>
          <p:cNvPr id="10" name="Rectangle 41"/>
          <p:cNvSpPr/>
          <p:nvPr/>
        </p:nvSpPr>
        <p:spPr>
          <a:xfrm>
            <a:off x="839077" y="2689571"/>
            <a:ext cx="6026953" cy="1557349"/>
          </a:xfrm>
          <a:prstGeom prst="rect">
            <a:avLst/>
          </a:prstGeom>
        </p:spPr>
        <p:txBody>
          <a:bodyPr wrap="square">
            <a:spAutoFit/>
          </a:bodyPr>
          <a:lstStyle/>
          <a:p>
            <a:pPr>
              <a:lnSpc>
                <a:spcPct val="140000"/>
              </a:lnSpc>
            </a:pPr>
            <a:r>
              <a:rPr lang="en-US" sz="4000" dirty="0" err="1">
                <a:solidFill>
                  <a:schemeClr val="bg1"/>
                </a:solidFill>
                <a:latin typeface="Roboto Light" charset="0"/>
                <a:ea typeface="Roboto Light" charset="0"/>
                <a:cs typeface="Roboto Light" charset="0"/>
              </a:rPr>
              <a:t>Beheersplan</a:t>
            </a:r>
            <a:endParaRPr lang="en-US" sz="4000" dirty="0">
              <a:solidFill>
                <a:schemeClr val="bg1"/>
              </a:solidFill>
              <a:latin typeface="Roboto Light" charset="0"/>
              <a:ea typeface="Roboto Light" charset="0"/>
              <a:cs typeface="Roboto Light" charset="0"/>
            </a:endParaRPr>
          </a:p>
          <a:p>
            <a:pPr>
              <a:lnSpc>
                <a:spcPct val="140000"/>
              </a:lnSpc>
            </a:pPr>
            <a:r>
              <a:rPr lang="en-US" sz="2800" dirty="0" err="1">
                <a:solidFill>
                  <a:schemeClr val="bg1"/>
                </a:solidFill>
                <a:latin typeface="Roboto Light" charset="0"/>
                <a:ea typeface="Roboto Light" charset="0"/>
                <a:cs typeface="Roboto Light" charset="0"/>
              </a:rPr>
              <a:t>Opbouw</a:t>
            </a:r>
            <a:r>
              <a:rPr lang="en-US" sz="2800" dirty="0">
                <a:solidFill>
                  <a:schemeClr val="bg1"/>
                </a:solidFill>
                <a:latin typeface="Roboto Light" charset="0"/>
                <a:ea typeface="Roboto Light" charset="0"/>
                <a:cs typeface="Roboto Light" charset="0"/>
              </a:rPr>
              <a:t> </a:t>
            </a:r>
            <a:r>
              <a:rPr lang="en-US" sz="2800" dirty="0" err="1">
                <a:solidFill>
                  <a:schemeClr val="bg1"/>
                </a:solidFill>
                <a:latin typeface="Roboto Light" charset="0"/>
                <a:ea typeface="Roboto Light" charset="0"/>
                <a:cs typeface="Roboto Light" charset="0"/>
              </a:rPr>
              <a:t>en</a:t>
            </a:r>
            <a:r>
              <a:rPr lang="en-US" sz="2800" dirty="0">
                <a:solidFill>
                  <a:schemeClr val="bg1"/>
                </a:solidFill>
                <a:latin typeface="Roboto Light" charset="0"/>
                <a:ea typeface="Roboto Light" charset="0"/>
                <a:cs typeface="Roboto Light" charset="0"/>
              </a:rPr>
              <a:t> </a:t>
            </a:r>
            <a:r>
              <a:rPr lang="en-US" sz="2800" dirty="0" err="1">
                <a:solidFill>
                  <a:schemeClr val="bg1"/>
                </a:solidFill>
                <a:latin typeface="Roboto Light" charset="0"/>
                <a:ea typeface="Roboto Light" charset="0"/>
                <a:cs typeface="Roboto Light" charset="0"/>
              </a:rPr>
              <a:t>uitwerking</a:t>
            </a:r>
            <a:endParaRPr lang="en-US" sz="2400" dirty="0">
              <a:solidFill>
                <a:schemeClr val="bg1"/>
              </a:solidFill>
              <a:latin typeface="Roboto Light" charset="0"/>
              <a:ea typeface="Roboto Light" charset="0"/>
              <a:cs typeface="Roboto Light" charset="0"/>
            </a:endParaRPr>
          </a:p>
        </p:txBody>
      </p:sp>
    </p:spTree>
    <p:extLst>
      <p:ext uri="{BB962C8B-B14F-4D97-AF65-F5344CB8AC3E}">
        <p14:creationId xmlns:p14="http://schemas.microsoft.com/office/powerpoint/2010/main" val="2249582684"/>
      </p:ext>
    </p:extLst>
  </p:cSld>
  <p:clrMapOvr>
    <a:masterClrMapping/>
  </p:clrMapOvr>
  <p:transition>
    <p:fade/>
  </p:transition>
</p:sld>
</file>

<file path=ppt/theme/theme1.xml><?xml version="1.0" encoding="utf-8"?>
<a:theme xmlns:a="http://schemas.openxmlformats.org/drawingml/2006/main" name="Blank">
  <a:themeElements>
    <a:clrScheme name="Molenaar_&amp;_van_Essen">
      <a:dk1>
        <a:srgbClr val="000000"/>
      </a:dk1>
      <a:lt1>
        <a:srgbClr val="FFFFFF"/>
      </a:lt1>
      <a:dk2>
        <a:srgbClr val="263238"/>
      </a:dk2>
      <a:lt2>
        <a:srgbClr val="ECEFF1"/>
      </a:lt2>
      <a:accent1>
        <a:srgbClr val="1A68A9"/>
      </a:accent1>
      <a:accent2>
        <a:srgbClr val="599AD2"/>
      </a:accent2>
      <a:accent3>
        <a:srgbClr val="57A4E4"/>
      </a:accent3>
      <a:accent4>
        <a:srgbClr val="1C70B6"/>
      </a:accent4>
      <a:accent5>
        <a:srgbClr val="80B7E4"/>
      </a:accent5>
      <a:accent6>
        <a:srgbClr val="0C3454"/>
      </a:accent6>
      <a:hlink>
        <a:srgbClr val="B3D6F3"/>
      </a:hlink>
      <a:folHlink>
        <a:srgbClr val="1A68A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44767</TotalTime>
  <Words>2505</Words>
  <Application>Microsoft Office PowerPoint</Application>
  <PresentationFormat>Breedbeeld</PresentationFormat>
  <Paragraphs>323</Paragraphs>
  <Slides>15</Slides>
  <Notes>15</Notes>
  <HiddenSlides>1</HiddenSlides>
  <MMClips>0</MMClips>
  <ScaleCrop>false</ScaleCrop>
  <HeadingPairs>
    <vt:vector size="6" baseType="variant">
      <vt:variant>
        <vt:lpstr>Gebruikte lettertypen</vt:lpstr>
      </vt:variant>
      <vt:variant>
        <vt:i4>9</vt:i4>
      </vt:variant>
      <vt:variant>
        <vt:lpstr>Thema</vt:lpstr>
      </vt:variant>
      <vt:variant>
        <vt:i4>3</vt:i4>
      </vt:variant>
      <vt:variant>
        <vt:lpstr>Diatitels</vt:lpstr>
      </vt:variant>
      <vt:variant>
        <vt:i4>15</vt:i4>
      </vt:variant>
    </vt:vector>
  </HeadingPairs>
  <TitlesOfParts>
    <vt:vector size="27" baseType="lpstr">
      <vt:lpstr>Arial</vt:lpstr>
      <vt:lpstr>Calibri</vt:lpstr>
      <vt:lpstr>Calibri Light</vt:lpstr>
      <vt:lpstr>Noto Sans</vt:lpstr>
      <vt:lpstr>Roboto Light</vt:lpstr>
      <vt:lpstr>Roboto Medium</vt:lpstr>
      <vt:lpstr>Roboto Thin</vt:lpstr>
      <vt:lpstr>Times New Roman</vt:lpstr>
      <vt:lpstr>Wingdings</vt:lpstr>
      <vt:lpstr>Blank</vt:lpstr>
      <vt:lpstr>Basic with Circle</vt:lpstr>
      <vt:lpstr>Headerline</vt:lpstr>
      <vt:lpstr>PowerPoint-presentatie</vt:lpstr>
      <vt:lpstr>Inleiding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Referenties</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Ergün Kayis</dc:creator>
  <cp:lastModifiedBy>Ricardo Molenaar</cp:lastModifiedBy>
  <cp:revision>650</cp:revision>
  <dcterms:created xsi:type="dcterms:W3CDTF">2015-05-30T00:46:15Z</dcterms:created>
  <dcterms:modified xsi:type="dcterms:W3CDTF">2017-01-23T19:53:38Z</dcterms:modified>
</cp:coreProperties>
</file>